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67" r:id="rId4"/>
    <p:sldId id="261" r:id="rId5"/>
    <p:sldId id="262" r:id="rId6"/>
    <p:sldId id="259" r:id="rId7"/>
    <p:sldId id="264" r:id="rId8"/>
    <p:sldId id="269" r:id="rId9"/>
    <p:sldId id="271" r:id="rId10"/>
    <p:sldId id="270" r:id="rId11"/>
    <p:sldId id="265" r:id="rId12"/>
    <p:sldId id="263" r:id="rId13"/>
    <p:sldId id="272" r:id="rId14"/>
    <p:sldId id="266" r:id="rId15"/>
    <p:sldId id="276" r:id="rId16"/>
    <p:sldId id="274" r:id="rId17"/>
    <p:sldId id="275" r:id="rId18"/>
    <p:sldId id="273" r:id="rId19"/>
  </p:sldIdLst>
  <p:sldSz cx="14630400" cy="8229600"/>
  <p:notesSz cx="8229600" cy="14630400"/>
  <p:embeddedFontLst>
    <p:embeddedFont>
      <p:font typeface="Lato" charset="0"/>
      <p:regular r:id="rId21"/>
    </p:embeddedFont>
    <p:embeddedFont>
      <p:font typeface="Calibri" pitchFamily="34" charset="0"/>
      <p:regular r:id="rId22"/>
      <p:bold r:id="rId23"/>
      <p:italic r:id="rId24"/>
      <p:boldItalic r:id="rId2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11"/>
    <p:restoredTop sz="94610"/>
  </p:normalViewPr>
  <p:slideViewPr>
    <p:cSldViewPr snapToGrid="0" snapToObjects="1">
      <p:cViewPr varScale="1">
        <p:scale>
          <a:sx n="61" d="100"/>
          <a:sy n="61" d="100"/>
        </p:scale>
        <p:origin x="-564" y="-84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s://adilet.zan.kz/rus/docs/Z070000319_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E9541D-A72E-4D28-8791-DD68E48FBD58}" type="doc">
      <dgm:prSet loTypeId="urn:microsoft.com/office/officeart/2005/8/layout/hierarchy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BD9E15B-670B-4B5F-A569-783024003F3B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Принцип недопустимости дискриминации по признакам инвалидности и состояния здоровья   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F12B473-E3EC-4029-9596-64068C86FA2A}" type="parTrans" cxnId="{B0A3CC44-9C5B-42D9-8C11-F419DE203999}">
      <dgm:prSet/>
      <dgm:spPr/>
      <dgm:t>
        <a:bodyPr/>
        <a:lstStyle/>
        <a:p>
          <a:endParaRPr lang="ru-RU"/>
        </a:p>
      </dgm:t>
    </dgm:pt>
    <dgm:pt modelId="{3131A2DF-8A86-4AAB-BA06-892C3C787431}" type="sibTrans" cxnId="{B0A3CC44-9C5B-42D9-8C11-F419DE203999}">
      <dgm:prSet/>
      <dgm:spPr/>
      <dgm:t>
        <a:bodyPr/>
        <a:lstStyle/>
        <a:p>
          <a:endParaRPr lang="ru-RU"/>
        </a:p>
      </dgm:t>
    </dgm:pt>
    <dgm:pt modelId="{21DBBEE5-A63C-4331-8BC3-750975BB2129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Переход от традиционного понимания ограниченных возможностей здоровья к необходимости взаимодействия лиц с инвалидностью и общества  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09145B7-21D2-42EF-857F-E8296223AB87}" type="parTrans" cxnId="{D273C33C-17D7-4E52-A3DD-C4AD60F5DA70}">
      <dgm:prSet/>
      <dgm:spPr/>
      <dgm:t>
        <a:bodyPr/>
        <a:lstStyle/>
        <a:p>
          <a:endParaRPr lang="ru-RU"/>
        </a:p>
      </dgm:t>
    </dgm:pt>
    <dgm:pt modelId="{57CAA671-1A88-40FC-B1A4-0D5E67ABAF6D}" type="sibTrans" cxnId="{D273C33C-17D7-4E52-A3DD-C4AD60F5DA70}">
      <dgm:prSet/>
      <dgm:spPr/>
      <dgm:t>
        <a:bodyPr/>
        <a:lstStyle/>
        <a:p>
          <a:endParaRPr lang="ru-RU"/>
        </a:p>
      </dgm:t>
    </dgm:pt>
    <dgm:pt modelId="{C021983D-7AE9-4FE7-BA21-D09C168E51BE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Инклюзивное образование развивается  в соответствии  с требованиями международных конвенций    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BAD3252-4CD8-48B6-B791-9A2E63EED42C}" type="parTrans" cxnId="{9BE515E5-5A5B-42FB-8EA7-A114142CDC6D}">
      <dgm:prSet/>
      <dgm:spPr/>
      <dgm:t>
        <a:bodyPr/>
        <a:lstStyle/>
        <a:p>
          <a:endParaRPr lang="ru-RU"/>
        </a:p>
      </dgm:t>
    </dgm:pt>
    <dgm:pt modelId="{FE03CAEC-3458-47B1-BB80-8D3B70385496}" type="sibTrans" cxnId="{9BE515E5-5A5B-42FB-8EA7-A114142CDC6D}">
      <dgm:prSet/>
      <dgm:spPr/>
      <dgm:t>
        <a:bodyPr/>
        <a:lstStyle/>
        <a:p>
          <a:endParaRPr lang="ru-RU"/>
        </a:p>
      </dgm:t>
    </dgm:pt>
    <dgm:pt modelId="{33582379-3932-4857-819D-254CC3BACD4A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Инклюзивное образование является одним из приоритетных направлений государственной политики  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EA920CF-AB45-45E6-9CAE-A2755E6EA557}" type="parTrans" cxnId="{FDA519ED-E845-4C1B-8289-195DE15729B7}">
      <dgm:prSet/>
      <dgm:spPr/>
      <dgm:t>
        <a:bodyPr/>
        <a:lstStyle/>
        <a:p>
          <a:endParaRPr lang="ru-RU"/>
        </a:p>
      </dgm:t>
    </dgm:pt>
    <dgm:pt modelId="{CAF90C9C-BA83-4C39-BE6F-47C6CC8884C9}" type="sibTrans" cxnId="{FDA519ED-E845-4C1B-8289-195DE15729B7}">
      <dgm:prSet/>
      <dgm:spPr/>
      <dgm:t>
        <a:bodyPr/>
        <a:lstStyle/>
        <a:p>
          <a:endParaRPr lang="ru-RU"/>
        </a:p>
      </dgm:t>
    </dgm:pt>
    <dgm:pt modelId="{AE69F60D-66A5-42F4-AF16-740968FC4E25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Переход от медицинской модели к медико-социальной </a:t>
          </a:r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модели</a:t>
          </a:r>
        </a:p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ПМПК переходит с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медицинской модели на социально-педагогическую, основанную на выявление потребностей ребенка, а не постановку диагноза. 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68341C9-BB30-49B3-BFB0-D56D7E206780}" type="parTrans" cxnId="{6B027441-C1E4-44C2-BF53-674F824B4BF1}">
      <dgm:prSet/>
      <dgm:spPr/>
      <dgm:t>
        <a:bodyPr/>
        <a:lstStyle/>
        <a:p>
          <a:endParaRPr lang="ru-RU"/>
        </a:p>
      </dgm:t>
    </dgm:pt>
    <dgm:pt modelId="{3D9DC36E-24B0-4176-ADB4-00B672877300}" type="sibTrans" cxnId="{6B027441-C1E4-44C2-BF53-674F824B4BF1}">
      <dgm:prSet/>
      <dgm:spPr/>
      <dgm:t>
        <a:bodyPr/>
        <a:lstStyle/>
        <a:p>
          <a:endParaRPr lang="ru-RU"/>
        </a:p>
      </dgm:t>
    </dgm:pt>
    <dgm:pt modelId="{9923E21E-767A-4C1E-8D6E-FA875B614EE0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Понятие "инклюзивное образование" закреплено в </a:t>
          </a:r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hlinkClick xmlns:r="http://schemas.openxmlformats.org/officeDocument/2006/relationships" r:id="rId1"/>
            </a:rPr>
            <a:t>Законе</a:t>
          </a:r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 Республики Казахстан "Об образовании", гарантируя права всех детей на получение образования, с учетом особых образовательных потребностей и индивидуальных возможностей</a:t>
          </a:r>
          <a:r>
            <a:rPr lang="ru-RU" dirty="0" smtClean="0"/>
            <a:t>.</a:t>
          </a:r>
          <a:endParaRPr lang="ru-RU" dirty="0"/>
        </a:p>
      </dgm:t>
    </dgm:pt>
    <dgm:pt modelId="{2BBDDFBB-4CA7-4D75-8FF6-A624D3D5AA50}" type="parTrans" cxnId="{F79CADB2-2326-477D-AA1F-27B8BBABA47B}">
      <dgm:prSet/>
      <dgm:spPr/>
      <dgm:t>
        <a:bodyPr/>
        <a:lstStyle/>
        <a:p>
          <a:endParaRPr lang="ru-RU"/>
        </a:p>
      </dgm:t>
    </dgm:pt>
    <dgm:pt modelId="{EC18CA6B-34EB-4CD2-A8FB-5A31DE26DF95}" type="sibTrans" cxnId="{F79CADB2-2326-477D-AA1F-27B8BBABA47B}">
      <dgm:prSet/>
      <dgm:spPr/>
      <dgm:t>
        <a:bodyPr/>
        <a:lstStyle/>
        <a:p>
          <a:endParaRPr lang="ru-RU"/>
        </a:p>
      </dgm:t>
    </dgm:pt>
    <dgm:pt modelId="{2CCBBDE7-0C68-4E59-AEB3-85E608992EBD}" type="pres">
      <dgm:prSet presAssocID="{9EE9541D-A72E-4D28-8791-DD68E48FBD5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1FAC4DC-7453-4614-BC51-ED305BDE1387}" type="pres">
      <dgm:prSet presAssocID="{5BD9E15B-670B-4B5F-A569-783024003F3B}" presName="vertOne" presStyleCnt="0"/>
      <dgm:spPr/>
    </dgm:pt>
    <dgm:pt modelId="{4F8E3CDE-EAAA-4771-BDAB-0403C568D3BC}" type="pres">
      <dgm:prSet presAssocID="{5BD9E15B-670B-4B5F-A569-783024003F3B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46543FF-3952-4CD3-BF79-F2D3A8419C38}" type="pres">
      <dgm:prSet presAssocID="{5BD9E15B-670B-4B5F-A569-783024003F3B}" presName="parTransOne" presStyleCnt="0"/>
      <dgm:spPr/>
    </dgm:pt>
    <dgm:pt modelId="{06ADF179-016E-4CB3-801B-9BE1091B37DF}" type="pres">
      <dgm:prSet presAssocID="{5BD9E15B-670B-4B5F-A569-783024003F3B}" presName="horzOne" presStyleCnt="0"/>
      <dgm:spPr/>
    </dgm:pt>
    <dgm:pt modelId="{519541A2-1486-41EB-BCD2-A50BBB24DF34}" type="pres">
      <dgm:prSet presAssocID="{21DBBEE5-A63C-4331-8BC3-750975BB2129}" presName="vertTwo" presStyleCnt="0"/>
      <dgm:spPr/>
    </dgm:pt>
    <dgm:pt modelId="{416D32EA-39F8-483F-BC55-C658E15E3E55}" type="pres">
      <dgm:prSet presAssocID="{21DBBEE5-A63C-4331-8BC3-750975BB2129}" presName="txTwo" presStyleLbl="node2" presStyleIdx="0" presStyleCnt="2" custScaleX="779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E3E3B2D-B0AC-435F-BDC4-554E4DC23928}" type="pres">
      <dgm:prSet presAssocID="{21DBBEE5-A63C-4331-8BC3-750975BB2129}" presName="parTransTwo" presStyleCnt="0"/>
      <dgm:spPr/>
    </dgm:pt>
    <dgm:pt modelId="{405FBC28-C933-4E7C-8150-75158B8E74F6}" type="pres">
      <dgm:prSet presAssocID="{21DBBEE5-A63C-4331-8BC3-750975BB2129}" presName="horzTwo" presStyleCnt="0"/>
      <dgm:spPr/>
    </dgm:pt>
    <dgm:pt modelId="{DBB1A9C9-7F2A-43F4-A356-33975153B334}" type="pres">
      <dgm:prSet presAssocID="{C021983D-7AE9-4FE7-BA21-D09C168E51BE}" presName="vertThree" presStyleCnt="0"/>
      <dgm:spPr/>
    </dgm:pt>
    <dgm:pt modelId="{6CE0039A-B2D8-4208-92BE-923E84B8E881}" type="pres">
      <dgm:prSet presAssocID="{C021983D-7AE9-4FE7-BA21-D09C168E51BE}" presName="txThree" presStyleLbl="node3" presStyleIdx="0" presStyleCnt="3" custScaleX="132183" custLinFactNeighborX="44207" custLinFactNeighborY="11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5B0BB97-7F2C-4301-B3AC-E414EEB770CD}" type="pres">
      <dgm:prSet presAssocID="{C021983D-7AE9-4FE7-BA21-D09C168E51BE}" presName="horzThree" presStyleCnt="0"/>
      <dgm:spPr/>
    </dgm:pt>
    <dgm:pt modelId="{9B772CA6-7714-4D62-835E-98DD3ED200FA}" type="pres">
      <dgm:prSet presAssocID="{FE03CAEC-3458-47B1-BB80-8D3B70385496}" presName="sibSpaceThree" presStyleCnt="0"/>
      <dgm:spPr/>
    </dgm:pt>
    <dgm:pt modelId="{286BE7D2-E4E2-44C8-91DB-BEC9DC09F768}" type="pres">
      <dgm:prSet presAssocID="{33582379-3932-4857-819D-254CC3BACD4A}" presName="vertThree" presStyleCnt="0"/>
      <dgm:spPr/>
    </dgm:pt>
    <dgm:pt modelId="{638D9ED5-278E-4743-9521-81B8FF7DDA3A}" type="pres">
      <dgm:prSet presAssocID="{33582379-3932-4857-819D-254CC3BACD4A}" presName="txThree" presStyleLbl="node3" presStyleIdx="1" presStyleCnt="3" custScaleX="145548" custLinFactNeighborX="56605" custLinFactNeighborY="11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BEEB1D-90FF-42B9-B885-91AA4EDCDD95}" type="pres">
      <dgm:prSet presAssocID="{33582379-3932-4857-819D-254CC3BACD4A}" presName="horzThree" presStyleCnt="0"/>
      <dgm:spPr/>
    </dgm:pt>
    <dgm:pt modelId="{DFEDBD50-330B-4F5B-914B-9523EC1F2AC3}" type="pres">
      <dgm:prSet presAssocID="{57CAA671-1A88-40FC-B1A4-0D5E67ABAF6D}" presName="sibSpaceTwo" presStyleCnt="0"/>
      <dgm:spPr/>
    </dgm:pt>
    <dgm:pt modelId="{E197A9D8-9FB8-458E-B9F3-FAF4A6534ADA}" type="pres">
      <dgm:prSet presAssocID="{AE69F60D-66A5-42F4-AF16-740968FC4E25}" presName="vertTwo" presStyleCnt="0"/>
      <dgm:spPr/>
    </dgm:pt>
    <dgm:pt modelId="{99DC7E45-8EC8-4541-803B-17BF6980B7EB}" type="pres">
      <dgm:prSet presAssocID="{AE69F60D-66A5-42F4-AF16-740968FC4E25}" presName="txTwo" presStyleLbl="node2" presStyleIdx="1" presStyleCnt="2" custScaleX="1763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1FC752D-82EC-4AAF-8C1D-6E9429BC0D86}" type="pres">
      <dgm:prSet presAssocID="{AE69F60D-66A5-42F4-AF16-740968FC4E25}" presName="parTransTwo" presStyleCnt="0"/>
      <dgm:spPr/>
    </dgm:pt>
    <dgm:pt modelId="{984B776C-C54B-4E6A-A022-370A6AE693F2}" type="pres">
      <dgm:prSet presAssocID="{AE69F60D-66A5-42F4-AF16-740968FC4E25}" presName="horzTwo" presStyleCnt="0"/>
      <dgm:spPr/>
    </dgm:pt>
    <dgm:pt modelId="{F30199E9-559D-4BD7-B525-21500E5EB0D4}" type="pres">
      <dgm:prSet presAssocID="{9923E21E-767A-4C1E-8D6E-FA875B614EE0}" presName="vertThree" presStyleCnt="0"/>
      <dgm:spPr/>
    </dgm:pt>
    <dgm:pt modelId="{729B16A9-BE10-43EC-81BF-B9DB9A0CDCCF}" type="pres">
      <dgm:prSet presAssocID="{9923E21E-767A-4C1E-8D6E-FA875B614EE0}" presName="txThree" presStyleLbl="node3" presStyleIdx="2" presStyleCnt="3" custScaleX="1464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E907E07-D157-4DA9-BB8D-4D64267CA017}" type="pres">
      <dgm:prSet presAssocID="{9923E21E-767A-4C1E-8D6E-FA875B614EE0}" presName="horzThree" presStyleCnt="0"/>
      <dgm:spPr/>
    </dgm:pt>
  </dgm:ptLst>
  <dgm:cxnLst>
    <dgm:cxn modelId="{4C3AB734-4D16-460C-AD22-E86B1063B714}" type="presOf" srcId="{C021983D-7AE9-4FE7-BA21-D09C168E51BE}" destId="{6CE0039A-B2D8-4208-92BE-923E84B8E881}" srcOrd="0" destOrd="0" presId="urn:microsoft.com/office/officeart/2005/8/layout/hierarchy4"/>
    <dgm:cxn modelId="{7D2C03AC-D796-4300-8349-8F4A03ABCD4D}" type="presOf" srcId="{21DBBEE5-A63C-4331-8BC3-750975BB2129}" destId="{416D32EA-39F8-483F-BC55-C658E15E3E55}" srcOrd="0" destOrd="0" presId="urn:microsoft.com/office/officeart/2005/8/layout/hierarchy4"/>
    <dgm:cxn modelId="{FDA519ED-E845-4C1B-8289-195DE15729B7}" srcId="{21DBBEE5-A63C-4331-8BC3-750975BB2129}" destId="{33582379-3932-4857-819D-254CC3BACD4A}" srcOrd="1" destOrd="0" parTransId="{2EA920CF-AB45-45E6-9CAE-A2755E6EA557}" sibTransId="{CAF90C9C-BA83-4C39-BE6F-47C6CC8884C9}"/>
    <dgm:cxn modelId="{4BE1FA2A-EF17-4A94-847D-B3513FE7C022}" type="presOf" srcId="{AE69F60D-66A5-42F4-AF16-740968FC4E25}" destId="{99DC7E45-8EC8-4541-803B-17BF6980B7EB}" srcOrd="0" destOrd="0" presId="urn:microsoft.com/office/officeart/2005/8/layout/hierarchy4"/>
    <dgm:cxn modelId="{F79CADB2-2326-477D-AA1F-27B8BBABA47B}" srcId="{AE69F60D-66A5-42F4-AF16-740968FC4E25}" destId="{9923E21E-767A-4C1E-8D6E-FA875B614EE0}" srcOrd="0" destOrd="0" parTransId="{2BBDDFBB-4CA7-4D75-8FF6-A624D3D5AA50}" sibTransId="{EC18CA6B-34EB-4CD2-A8FB-5A31DE26DF95}"/>
    <dgm:cxn modelId="{7FDCA33F-E523-4A9D-8273-2FBC83B3C498}" type="presOf" srcId="{5BD9E15B-670B-4B5F-A569-783024003F3B}" destId="{4F8E3CDE-EAAA-4771-BDAB-0403C568D3BC}" srcOrd="0" destOrd="0" presId="urn:microsoft.com/office/officeart/2005/8/layout/hierarchy4"/>
    <dgm:cxn modelId="{D273C33C-17D7-4E52-A3DD-C4AD60F5DA70}" srcId="{5BD9E15B-670B-4B5F-A569-783024003F3B}" destId="{21DBBEE5-A63C-4331-8BC3-750975BB2129}" srcOrd="0" destOrd="0" parTransId="{C09145B7-21D2-42EF-857F-E8296223AB87}" sibTransId="{57CAA671-1A88-40FC-B1A4-0D5E67ABAF6D}"/>
    <dgm:cxn modelId="{6B027441-C1E4-44C2-BF53-674F824B4BF1}" srcId="{5BD9E15B-670B-4B5F-A569-783024003F3B}" destId="{AE69F60D-66A5-42F4-AF16-740968FC4E25}" srcOrd="1" destOrd="0" parTransId="{D68341C9-BB30-49B3-BFB0-D56D7E206780}" sibTransId="{3D9DC36E-24B0-4176-ADB4-00B672877300}"/>
    <dgm:cxn modelId="{89EF3F4E-6C08-4033-A7AE-32C4241A47CF}" type="presOf" srcId="{9EE9541D-A72E-4D28-8791-DD68E48FBD58}" destId="{2CCBBDE7-0C68-4E59-AEB3-85E608992EBD}" srcOrd="0" destOrd="0" presId="urn:microsoft.com/office/officeart/2005/8/layout/hierarchy4"/>
    <dgm:cxn modelId="{B0A3CC44-9C5B-42D9-8C11-F419DE203999}" srcId="{9EE9541D-A72E-4D28-8791-DD68E48FBD58}" destId="{5BD9E15B-670B-4B5F-A569-783024003F3B}" srcOrd="0" destOrd="0" parTransId="{FF12B473-E3EC-4029-9596-64068C86FA2A}" sibTransId="{3131A2DF-8A86-4AAB-BA06-892C3C787431}"/>
    <dgm:cxn modelId="{EE8385C7-0646-4DFD-B00D-A2A783E1BEC9}" type="presOf" srcId="{33582379-3932-4857-819D-254CC3BACD4A}" destId="{638D9ED5-278E-4743-9521-81B8FF7DDA3A}" srcOrd="0" destOrd="0" presId="urn:microsoft.com/office/officeart/2005/8/layout/hierarchy4"/>
    <dgm:cxn modelId="{9BE515E5-5A5B-42FB-8EA7-A114142CDC6D}" srcId="{21DBBEE5-A63C-4331-8BC3-750975BB2129}" destId="{C021983D-7AE9-4FE7-BA21-D09C168E51BE}" srcOrd="0" destOrd="0" parTransId="{ABAD3252-4CD8-48B6-B791-9A2E63EED42C}" sibTransId="{FE03CAEC-3458-47B1-BB80-8D3B70385496}"/>
    <dgm:cxn modelId="{5925BDA0-8B6F-4712-B3C3-D122890E3904}" type="presOf" srcId="{9923E21E-767A-4C1E-8D6E-FA875B614EE0}" destId="{729B16A9-BE10-43EC-81BF-B9DB9A0CDCCF}" srcOrd="0" destOrd="0" presId="urn:microsoft.com/office/officeart/2005/8/layout/hierarchy4"/>
    <dgm:cxn modelId="{810B23F3-61A9-480D-A588-B48C1FAE2853}" type="presParOf" srcId="{2CCBBDE7-0C68-4E59-AEB3-85E608992EBD}" destId="{41FAC4DC-7453-4614-BC51-ED305BDE1387}" srcOrd="0" destOrd="0" presId="urn:microsoft.com/office/officeart/2005/8/layout/hierarchy4"/>
    <dgm:cxn modelId="{043D028D-21CC-4361-AD7A-923FA8244107}" type="presParOf" srcId="{41FAC4DC-7453-4614-BC51-ED305BDE1387}" destId="{4F8E3CDE-EAAA-4771-BDAB-0403C568D3BC}" srcOrd="0" destOrd="0" presId="urn:microsoft.com/office/officeart/2005/8/layout/hierarchy4"/>
    <dgm:cxn modelId="{B4B94460-B3BE-4D03-BD67-C383575416EE}" type="presParOf" srcId="{41FAC4DC-7453-4614-BC51-ED305BDE1387}" destId="{046543FF-3952-4CD3-BF79-F2D3A8419C38}" srcOrd="1" destOrd="0" presId="urn:microsoft.com/office/officeart/2005/8/layout/hierarchy4"/>
    <dgm:cxn modelId="{6B63E2FB-2A10-41F1-8650-A45E44C5DCC0}" type="presParOf" srcId="{41FAC4DC-7453-4614-BC51-ED305BDE1387}" destId="{06ADF179-016E-4CB3-801B-9BE1091B37DF}" srcOrd="2" destOrd="0" presId="urn:microsoft.com/office/officeart/2005/8/layout/hierarchy4"/>
    <dgm:cxn modelId="{FA5EE59F-8288-49AB-8457-F8BD0EF1EBB6}" type="presParOf" srcId="{06ADF179-016E-4CB3-801B-9BE1091B37DF}" destId="{519541A2-1486-41EB-BCD2-A50BBB24DF34}" srcOrd="0" destOrd="0" presId="urn:microsoft.com/office/officeart/2005/8/layout/hierarchy4"/>
    <dgm:cxn modelId="{CB4119B8-1017-461B-9DE8-05CC5DBD065A}" type="presParOf" srcId="{519541A2-1486-41EB-BCD2-A50BBB24DF34}" destId="{416D32EA-39F8-483F-BC55-C658E15E3E55}" srcOrd="0" destOrd="0" presId="urn:microsoft.com/office/officeart/2005/8/layout/hierarchy4"/>
    <dgm:cxn modelId="{80673927-1725-40C0-A774-68BC0DC909F3}" type="presParOf" srcId="{519541A2-1486-41EB-BCD2-A50BBB24DF34}" destId="{AE3E3B2D-B0AC-435F-BDC4-554E4DC23928}" srcOrd="1" destOrd="0" presId="urn:microsoft.com/office/officeart/2005/8/layout/hierarchy4"/>
    <dgm:cxn modelId="{59EF3530-B5DC-4DD5-8147-5B3D9CAD1E20}" type="presParOf" srcId="{519541A2-1486-41EB-BCD2-A50BBB24DF34}" destId="{405FBC28-C933-4E7C-8150-75158B8E74F6}" srcOrd="2" destOrd="0" presId="urn:microsoft.com/office/officeart/2005/8/layout/hierarchy4"/>
    <dgm:cxn modelId="{3BE53274-7EB9-4245-AB73-2113DA066F75}" type="presParOf" srcId="{405FBC28-C933-4E7C-8150-75158B8E74F6}" destId="{DBB1A9C9-7F2A-43F4-A356-33975153B334}" srcOrd="0" destOrd="0" presId="urn:microsoft.com/office/officeart/2005/8/layout/hierarchy4"/>
    <dgm:cxn modelId="{A854DA6F-DE43-4B54-BECE-A1A9B5CAAB7A}" type="presParOf" srcId="{DBB1A9C9-7F2A-43F4-A356-33975153B334}" destId="{6CE0039A-B2D8-4208-92BE-923E84B8E881}" srcOrd="0" destOrd="0" presId="urn:microsoft.com/office/officeart/2005/8/layout/hierarchy4"/>
    <dgm:cxn modelId="{7ACDB0C1-58F8-4747-9600-886284165219}" type="presParOf" srcId="{DBB1A9C9-7F2A-43F4-A356-33975153B334}" destId="{65B0BB97-7F2C-4301-B3AC-E414EEB770CD}" srcOrd="1" destOrd="0" presId="urn:microsoft.com/office/officeart/2005/8/layout/hierarchy4"/>
    <dgm:cxn modelId="{74E4F3C8-E7F8-484E-A2D7-B8BC2F2A5C9E}" type="presParOf" srcId="{405FBC28-C933-4E7C-8150-75158B8E74F6}" destId="{9B772CA6-7714-4D62-835E-98DD3ED200FA}" srcOrd="1" destOrd="0" presId="urn:microsoft.com/office/officeart/2005/8/layout/hierarchy4"/>
    <dgm:cxn modelId="{6D66A3F4-1810-449B-9FA0-F2901297BDF5}" type="presParOf" srcId="{405FBC28-C933-4E7C-8150-75158B8E74F6}" destId="{286BE7D2-E4E2-44C8-91DB-BEC9DC09F768}" srcOrd="2" destOrd="0" presId="urn:microsoft.com/office/officeart/2005/8/layout/hierarchy4"/>
    <dgm:cxn modelId="{AD80C8BB-EA93-4972-BBE8-6AE0167D0468}" type="presParOf" srcId="{286BE7D2-E4E2-44C8-91DB-BEC9DC09F768}" destId="{638D9ED5-278E-4743-9521-81B8FF7DDA3A}" srcOrd="0" destOrd="0" presId="urn:microsoft.com/office/officeart/2005/8/layout/hierarchy4"/>
    <dgm:cxn modelId="{9C6B1415-4F71-48A0-97BF-1CBFF5FA096F}" type="presParOf" srcId="{286BE7D2-E4E2-44C8-91DB-BEC9DC09F768}" destId="{31BEEB1D-90FF-42B9-B885-91AA4EDCDD95}" srcOrd="1" destOrd="0" presId="urn:microsoft.com/office/officeart/2005/8/layout/hierarchy4"/>
    <dgm:cxn modelId="{27DCB890-2F71-456C-8FF2-DB77AB4AA245}" type="presParOf" srcId="{06ADF179-016E-4CB3-801B-9BE1091B37DF}" destId="{DFEDBD50-330B-4F5B-914B-9523EC1F2AC3}" srcOrd="1" destOrd="0" presId="urn:microsoft.com/office/officeart/2005/8/layout/hierarchy4"/>
    <dgm:cxn modelId="{8C35B473-0992-4692-9A56-7443F6118EDD}" type="presParOf" srcId="{06ADF179-016E-4CB3-801B-9BE1091B37DF}" destId="{E197A9D8-9FB8-458E-B9F3-FAF4A6534ADA}" srcOrd="2" destOrd="0" presId="urn:microsoft.com/office/officeart/2005/8/layout/hierarchy4"/>
    <dgm:cxn modelId="{B647035F-6E4D-4361-9436-39FECA8AD1EC}" type="presParOf" srcId="{E197A9D8-9FB8-458E-B9F3-FAF4A6534ADA}" destId="{99DC7E45-8EC8-4541-803B-17BF6980B7EB}" srcOrd="0" destOrd="0" presId="urn:microsoft.com/office/officeart/2005/8/layout/hierarchy4"/>
    <dgm:cxn modelId="{74A3EBFF-E189-4E95-BA6E-9DDA76D4E0D7}" type="presParOf" srcId="{E197A9D8-9FB8-458E-B9F3-FAF4A6534ADA}" destId="{61FC752D-82EC-4AAF-8C1D-6E9429BC0D86}" srcOrd="1" destOrd="0" presId="urn:microsoft.com/office/officeart/2005/8/layout/hierarchy4"/>
    <dgm:cxn modelId="{4071234C-A0FB-411F-98FB-855019880258}" type="presParOf" srcId="{E197A9D8-9FB8-458E-B9F3-FAF4A6534ADA}" destId="{984B776C-C54B-4E6A-A022-370A6AE693F2}" srcOrd="2" destOrd="0" presId="urn:microsoft.com/office/officeart/2005/8/layout/hierarchy4"/>
    <dgm:cxn modelId="{1A19B065-5FE8-4560-966F-E4745D6E5AA5}" type="presParOf" srcId="{984B776C-C54B-4E6A-A022-370A6AE693F2}" destId="{F30199E9-559D-4BD7-B525-21500E5EB0D4}" srcOrd="0" destOrd="0" presId="urn:microsoft.com/office/officeart/2005/8/layout/hierarchy4"/>
    <dgm:cxn modelId="{FA38D15B-B9BC-4FF1-9BED-F969D02E349C}" type="presParOf" srcId="{F30199E9-559D-4BD7-B525-21500E5EB0D4}" destId="{729B16A9-BE10-43EC-81BF-B9DB9A0CDCCF}" srcOrd="0" destOrd="0" presId="urn:microsoft.com/office/officeart/2005/8/layout/hierarchy4"/>
    <dgm:cxn modelId="{FA188A6D-9788-466A-9105-F3BBFED014E0}" type="presParOf" srcId="{F30199E9-559D-4BD7-B525-21500E5EB0D4}" destId="{CE907E07-D157-4DA9-BB8D-4D64267CA017}" srcOrd="1" destOrd="0" presId="urn:microsoft.com/office/officeart/2005/8/layout/hierarchy4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F093DD-0E5D-4DD9-AD1D-C1F2774A71CC}" type="doc">
      <dgm:prSet loTypeId="urn:microsoft.com/office/officeart/2005/8/layout/chevron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4FD4D1DD-BA30-45C0-89EB-08F6200B0B4C}">
      <dgm:prSet phldrT="[Текст]" phldr="1"/>
      <dgm:spPr/>
      <dgm:t>
        <a:bodyPr/>
        <a:lstStyle/>
        <a:p>
          <a:endParaRPr lang="ru-RU"/>
        </a:p>
      </dgm:t>
    </dgm:pt>
    <dgm:pt modelId="{2FA5B08F-E66C-49F6-BFC0-E2C053B1F066}" type="parTrans" cxnId="{31DBC1F7-0100-4A1C-8722-11FC37A5B33F}">
      <dgm:prSet/>
      <dgm:spPr/>
      <dgm:t>
        <a:bodyPr/>
        <a:lstStyle/>
        <a:p>
          <a:endParaRPr lang="ru-RU"/>
        </a:p>
      </dgm:t>
    </dgm:pt>
    <dgm:pt modelId="{4D3B4078-CAED-4306-B652-725185883B07}" type="sibTrans" cxnId="{31DBC1F7-0100-4A1C-8722-11FC37A5B33F}">
      <dgm:prSet/>
      <dgm:spPr/>
      <dgm:t>
        <a:bodyPr/>
        <a:lstStyle/>
        <a:p>
          <a:endParaRPr lang="ru-RU"/>
        </a:p>
      </dgm:t>
    </dgm:pt>
    <dgm:pt modelId="{D5372D7A-36FC-4C54-AE01-C0F5C6771358}">
      <dgm:prSet phldrT="[Текст]" custT="1"/>
      <dgm:spPr/>
      <dgm:t>
        <a:bodyPr/>
        <a:lstStyle/>
        <a:p>
          <a:r>
            <a:rPr lang="ru-RU" sz="1050" dirty="0" smtClean="0">
              <a:latin typeface="Times New Roman" pitchFamily="18" charset="0"/>
              <a:cs typeface="Times New Roman" pitchFamily="18" charset="0"/>
            </a:rPr>
            <a:t>Психолого-педагогическое сопровождение ребенка с ООП по рекомендации ПМПК</a:t>
          </a:r>
        </a:p>
        <a:p>
          <a:r>
            <a:rPr lang="ru-RU" sz="1050" dirty="0" smtClean="0">
              <a:latin typeface="Times New Roman" pitchFamily="18" charset="0"/>
              <a:cs typeface="Times New Roman" pitchFamily="18" charset="0"/>
            </a:rPr>
            <a:t>Принимает участие в командной оценке , а также в составлении индивидуальных  образовательных и развивающих программ </a:t>
          </a:r>
          <a:endParaRPr lang="ru-RU" sz="1000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1000" dirty="0" smtClean="0"/>
            <a:t> 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C004911F-56D9-4F35-815C-66E5560C1901}" type="parTrans" cxnId="{67BA4484-FF28-4D57-9094-647F50533B38}">
      <dgm:prSet/>
      <dgm:spPr/>
      <dgm:t>
        <a:bodyPr/>
        <a:lstStyle/>
        <a:p>
          <a:endParaRPr lang="ru-RU"/>
        </a:p>
      </dgm:t>
    </dgm:pt>
    <dgm:pt modelId="{923BCFC6-7FF3-437D-A06C-70D0D5A90DAE}" type="sibTrans" cxnId="{67BA4484-FF28-4D57-9094-647F50533B38}">
      <dgm:prSet/>
      <dgm:spPr/>
      <dgm:t>
        <a:bodyPr/>
        <a:lstStyle/>
        <a:p>
          <a:endParaRPr lang="ru-RU"/>
        </a:p>
      </dgm:t>
    </dgm:pt>
    <dgm:pt modelId="{FD6B2999-0D53-4D59-BB26-CB3083FF28E4}">
      <dgm:prSet phldrT="[Текст]" phldr="1"/>
      <dgm:spPr/>
      <dgm:t>
        <a:bodyPr/>
        <a:lstStyle/>
        <a:p>
          <a:endParaRPr lang="ru-RU"/>
        </a:p>
      </dgm:t>
    </dgm:pt>
    <dgm:pt modelId="{07716EB6-60B8-4559-92ED-3B8D119EAD3E}" type="parTrans" cxnId="{DE4987A6-C48E-4D9A-A851-E50C246B9D48}">
      <dgm:prSet/>
      <dgm:spPr/>
      <dgm:t>
        <a:bodyPr/>
        <a:lstStyle/>
        <a:p>
          <a:endParaRPr lang="ru-RU"/>
        </a:p>
      </dgm:t>
    </dgm:pt>
    <dgm:pt modelId="{2CB83F57-A6C2-482C-8707-1FBCEC9E22FC}" type="sibTrans" cxnId="{DE4987A6-C48E-4D9A-A851-E50C246B9D48}">
      <dgm:prSet/>
      <dgm:spPr/>
      <dgm:t>
        <a:bodyPr/>
        <a:lstStyle/>
        <a:p>
          <a:endParaRPr lang="ru-RU"/>
        </a:p>
      </dgm:t>
    </dgm:pt>
    <dgm:pt modelId="{E47E7214-7D3E-40CB-91EE-71179CF740E9}">
      <dgm:prSet phldrT="[Текст]" custT="1"/>
      <dgm:spPr/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Оказывает помощь детям с ООП   во время организации организованной учебной и иной деятельности в организации образования 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1480ABBA-1A81-453D-8324-0B0D6D6B61A3}" type="parTrans" cxnId="{B55AA549-C34E-4AE6-8E0D-BE9475257E2E}">
      <dgm:prSet/>
      <dgm:spPr/>
      <dgm:t>
        <a:bodyPr/>
        <a:lstStyle/>
        <a:p>
          <a:endParaRPr lang="ru-RU"/>
        </a:p>
      </dgm:t>
    </dgm:pt>
    <dgm:pt modelId="{5D9B43F2-BDD9-42F8-B435-14EB4659F29A}" type="sibTrans" cxnId="{B55AA549-C34E-4AE6-8E0D-BE9475257E2E}">
      <dgm:prSet/>
      <dgm:spPr/>
      <dgm:t>
        <a:bodyPr/>
        <a:lstStyle/>
        <a:p>
          <a:endParaRPr lang="ru-RU"/>
        </a:p>
      </dgm:t>
    </dgm:pt>
    <dgm:pt modelId="{05DC8170-2772-42FB-B106-8CBEDBB613CF}">
      <dgm:prSet phldrT="[Текст]" custT="1"/>
      <dgm:spPr/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оказывает психолого-педагогическое сопровождение;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DE9E8236-04A3-4328-93FB-499C1F98F0D2}" type="parTrans" cxnId="{80F65B90-CF64-4B40-9105-779B343AF808}">
      <dgm:prSet/>
      <dgm:spPr/>
      <dgm:t>
        <a:bodyPr/>
        <a:lstStyle/>
        <a:p>
          <a:endParaRPr lang="ru-RU"/>
        </a:p>
      </dgm:t>
    </dgm:pt>
    <dgm:pt modelId="{ED397B6F-AC1A-4F37-95A7-D8CB1A8E163F}" type="sibTrans" cxnId="{80F65B90-CF64-4B40-9105-779B343AF808}">
      <dgm:prSet/>
      <dgm:spPr/>
      <dgm:t>
        <a:bodyPr/>
        <a:lstStyle/>
        <a:p>
          <a:endParaRPr lang="ru-RU"/>
        </a:p>
      </dgm:t>
    </dgm:pt>
    <dgm:pt modelId="{8687C5A1-A5C7-4679-B3E2-44D712B28DFE}">
      <dgm:prSet phldrT="[Текст]" phldr="1"/>
      <dgm:spPr/>
      <dgm:t>
        <a:bodyPr/>
        <a:lstStyle/>
        <a:p>
          <a:endParaRPr lang="ru-RU" dirty="0"/>
        </a:p>
      </dgm:t>
    </dgm:pt>
    <dgm:pt modelId="{FBC845D1-1CD2-4561-80D3-811A87A22D10}" type="parTrans" cxnId="{A3C43D3E-6F25-4564-967E-A0CA5412831A}">
      <dgm:prSet/>
      <dgm:spPr/>
      <dgm:t>
        <a:bodyPr/>
        <a:lstStyle/>
        <a:p>
          <a:endParaRPr lang="ru-RU"/>
        </a:p>
      </dgm:t>
    </dgm:pt>
    <dgm:pt modelId="{DE76A11C-B2F0-494F-B9DA-F02C23A27F37}" type="sibTrans" cxnId="{A3C43D3E-6F25-4564-967E-A0CA5412831A}">
      <dgm:prSet/>
      <dgm:spPr/>
      <dgm:t>
        <a:bodyPr/>
        <a:lstStyle/>
        <a:p>
          <a:endParaRPr lang="ru-RU"/>
        </a:p>
      </dgm:t>
    </dgm:pt>
    <dgm:pt modelId="{22F25B93-144E-4EFA-95C4-B51EC8E35557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осуществляет наблюдение и ведет сбор данных о ребенке с ООП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760C53AA-56B5-4037-A6A0-F26146C57092}" type="parTrans" cxnId="{3ABD0A0F-9883-4A51-81AF-B234D9A09C6B}">
      <dgm:prSet/>
      <dgm:spPr/>
      <dgm:t>
        <a:bodyPr/>
        <a:lstStyle/>
        <a:p>
          <a:endParaRPr lang="ru-RU"/>
        </a:p>
      </dgm:t>
    </dgm:pt>
    <dgm:pt modelId="{59E2A08F-0ED5-44DB-9AFB-226EA0CAE9B1}" type="sibTrans" cxnId="{3ABD0A0F-9883-4A51-81AF-B234D9A09C6B}">
      <dgm:prSet/>
      <dgm:spPr/>
      <dgm:t>
        <a:bodyPr/>
        <a:lstStyle/>
        <a:p>
          <a:endParaRPr lang="ru-RU"/>
        </a:p>
      </dgm:t>
    </dgm:pt>
    <dgm:pt modelId="{FB9CD866-2EFA-4EA7-9CF1-C38BAC2B988C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проводит протоколирование результатов освоения образовательной программы, динамики формирования образовательных, социально-адаптивных (поведенческих) навыков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C6D4CE81-E455-49DE-ABE2-67AA77D33E31}" type="parTrans" cxnId="{FD5C53EE-DD53-4046-A8A0-EA8D652061A3}">
      <dgm:prSet/>
      <dgm:spPr/>
      <dgm:t>
        <a:bodyPr/>
        <a:lstStyle/>
        <a:p>
          <a:endParaRPr lang="ru-RU"/>
        </a:p>
      </dgm:t>
    </dgm:pt>
    <dgm:pt modelId="{BE2B2B69-AEC0-4740-A5ED-2F3FE090ABE8}" type="sibTrans" cxnId="{FD5C53EE-DD53-4046-A8A0-EA8D652061A3}">
      <dgm:prSet/>
      <dgm:spPr/>
      <dgm:t>
        <a:bodyPr/>
        <a:lstStyle/>
        <a:p>
          <a:endParaRPr lang="ru-RU"/>
        </a:p>
      </dgm:t>
    </dgm:pt>
    <dgm:pt modelId="{2D9F160D-B7F7-47BB-8E88-4D5656A1E66B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предоставляет информацию воспитателям и специалистам для мониторинга процесса обучения и социализации ребенка;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7B4A29E3-4E00-4E2B-8C4B-3C08E8ACD340}" type="parTrans" cxnId="{2ED0DB42-7544-4635-8528-DD77E40157FC}">
      <dgm:prSet/>
      <dgm:spPr/>
      <dgm:t>
        <a:bodyPr/>
        <a:lstStyle/>
        <a:p>
          <a:endParaRPr lang="ru-RU"/>
        </a:p>
      </dgm:t>
    </dgm:pt>
    <dgm:pt modelId="{FFA4E1BD-CD0D-4DE2-B76A-6C4C8E5339E9}" type="sibTrans" cxnId="{2ED0DB42-7544-4635-8528-DD77E40157FC}">
      <dgm:prSet/>
      <dgm:spPr/>
      <dgm:t>
        <a:bodyPr/>
        <a:lstStyle/>
        <a:p>
          <a:endParaRPr lang="ru-RU"/>
        </a:p>
      </dgm:t>
    </dgm:pt>
    <dgm:pt modelId="{6ED8EC95-9ECB-4335-9D63-8EB9AE76FE9C}">
      <dgm:prSet/>
      <dgm:spPr/>
      <dgm:t>
        <a:bodyPr/>
        <a:lstStyle/>
        <a:p>
          <a:endParaRPr lang="ru-RU"/>
        </a:p>
      </dgm:t>
    </dgm:pt>
    <dgm:pt modelId="{774BE7D4-1C65-43D0-A220-943E3B7C9EF8}" type="parTrans" cxnId="{97B9D9FD-B46E-4AD5-94FA-E7A1CBDBA7E1}">
      <dgm:prSet/>
      <dgm:spPr/>
      <dgm:t>
        <a:bodyPr/>
        <a:lstStyle/>
        <a:p>
          <a:endParaRPr lang="ru-RU"/>
        </a:p>
      </dgm:t>
    </dgm:pt>
    <dgm:pt modelId="{B62B11AD-ABCF-4E65-BE1F-07E5D2BE02B5}" type="sibTrans" cxnId="{97B9D9FD-B46E-4AD5-94FA-E7A1CBDBA7E1}">
      <dgm:prSet/>
      <dgm:spPr/>
      <dgm:t>
        <a:bodyPr/>
        <a:lstStyle/>
        <a:p>
          <a:endParaRPr lang="ru-RU"/>
        </a:p>
      </dgm:t>
    </dgm:pt>
    <dgm:pt modelId="{9C52D35A-115F-418A-8B78-B6A92C5A940C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соблюдает необходимые условия безопасности жизнедеятельности и здоровья ребенка с особыми образовательными потребностями;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F88F5E32-5B8B-478A-9C01-E0835A902A11}" type="parTrans" cxnId="{7FADDF21-B505-45D9-BC2E-6665E4F08198}">
      <dgm:prSet/>
      <dgm:spPr/>
      <dgm:t>
        <a:bodyPr/>
        <a:lstStyle/>
        <a:p>
          <a:endParaRPr lang="ru-RU"/>
        </a:p>
      </dgm:t>
    </dgm:pt>
    <dgm:pt modelId="{957C73CE-5ABD-4405-9A13-CC6B357973F6}" type="sibTrans" cxnId="{7FADDF21-B505-45D9-BC2E-6665E4F08198}">
      <dgm:prSet/>
      <dgm:spPr/>
      <dgm:t>
        <a:bodyPr/>
        <a:lstStyle/>
        <a:p>
          <a:endParaRPr lang="ru-RU"/>
        </a:p>
      </dgm:t>
    </dgm:pt>
    <dgm:pt modelId="{D19506AB-8765-4739-A44E-889381CA6B2C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ведет отчетную документацию по установленной форме..</a:t>
          </a:r>
        </a:p>
        <a:p>
          <a:endParaRPr lang="ru-RU" dirty="0"/>
        </a:p>
      </dgm:t>
    </dgm:pt>
    <dgm:pt modelId="{0A863AA4-5410-4BEC-AF45-BDCCFE376BF6}" type="parTrans" cxnId="{F636BE6A-1F26-40F7-8F5A-D1D137B1E1C8}">
      <dgm:prSet/>
      <dgm:spPr/>
      <dgm:t>
        <a:bodyPr/>
        <a:lstStyle/>
        <a:p>
          <a:endParaRPr lang="ru-RU"/>
        </a:p>
      </dgm:t>
    </dgm:pt>
    <dgm:pt modelId="{97F22D79-B595-47A4-88F9-9732193FE54E}" type="sibTrans" cxnId="{F636BE6A-1F26-40F7-8F5A-D1D137B1E1C8}">
      <dgm:prSet/>
      <dgm:spPr/>
      <dgm:t>
        <a:bodyPr/>
        <a:lstStyle/>
        <a:p>
          <a:endParaRPr lang="ru-RU"/>
        </a:p>
      </dgm:t>
    </dgm:pt>
    <dgm:pt modelId="{E7277363-9AF2-4B28-BAA4-006CFDA3ED8B}">
      <dgm:prSet/>
      <dgm:spPr/>
      <dgm:t>
        <a:bodyPr/>
        <a:lstStyle/>
        <a:p>
          <a:endParaRPr lang="ru-RU" dirty="0"/>
        </a:p>
      </dgm:t>
    </dgm:pt>
    <dgm:pt modelId="{7A912947-D73B-477A-BE0D-AD4176A49248}" type="parTrans" cxnId="{5976E5E4-FE1A-423F-A117-AA7C2951DA8E}">
      <dgm:prSet/>
      <dgm:spPr/>
      <dgm:t>
        <a:bodyPr/>
        <a:lstStyle/>
        <a:p>
          <a:endParaRPr lang="ru-RU"/>
        </a:p>
      </dgm:t>
    </dgm:pt>
    <dgm:pt modelId="{A05E003E-499F-4C27-880C-9971EC33897A}" type="sibTrans" cxnId="{5976E5E4-FE1A-423F-A117-AA7C2951DA8E}">
      <dgm:prSet/>
      <dgm:spPr/>
      <dgm:t>
        <a:bodyPr/>
        <a:lstStyle/>
        <a:p>
          <a:endParaRPr lang="ru-RU"/>
        </a:p>
      </dgm:t>
    </dgm:pt>
    <dgm:pt modelId="{13ABD6F9-160F-4A1E-B80B-4C6CFF45DDD6}" type="pres">
      <dgm:prSet presAssocID="{DCF093DD-0E5D-4DD9-AD1D-C1F2774A71C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72D16E9-E0A9-4E71-9EAB-786D64398FF3}" type="pres">
      <dgm:prSet presAssocID="{4FD4D1DD-BA30-45C0-89EB-08F6200B0B4C}" presName="composite" presStyleCnt="0"/>
      <dgm:spPr/>
    </dgm:pt>
    <dgm:pt modelId="{908443DA-0F56-4381-A3EB-61A2490795B1}" type="pres">
      <dgm:prSet presAssocID="{4FD4D1DD-BA30-45C0-89EB-08F6200B0B4C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C81422-51C2-4A11-9298-1B096B9AD3FD}" type="pres">
      <dgm:prSet presAssocID="{4FD4D1DD-BA30-45C0-89EB-08F6200B0B4C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120D03-9917-4EDA-8B07-8AE9FADA0CA3}" type="pres">
      <dgm:prSet presAssocID="{4D3B4078-CAED-4306-B652-725185883B07}" presName="sp" presStyleCnt="0"/>
      <dgm:spPr/>
    </dgm:pt>
    <dgm:pt modelId="{A1502C88-463A-40F6-BDC3-EC3FC20DC71E}" type="pres">
      <dgm:prSet presAssocID="{FD6B2999-0D53-4D59-BB26-CB3083FF28E4}" presName="composite" presStyleCnt="0"/>
      <dgm:spPr/>
    </dgm:pt>
    <dgm:pt modelId="{B49C0913-09D1-4D69-B120-69190D44347B}" type="pres">
      <dgm:prSet presAssocID="{FD6B2999-0D53-4D59-BB26-CB3083FF28E4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103DF2-104A-4651-AA62-8ECFDD3B20EA}" type="pres">
      <dgm:prSet presAssocID="{FD6B2999-0D53-4D59-BB26-CB3083FF28E4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DF8123-2F86-4121-B699-04A1CB7B286A}" type="pres">
      <dgm:prSet presAssocID="{2CB83F57-A6C2-482C-8707-1FBCEC9E22FC}" presName="sp" presStyleCnt="0"/>
      <dgm:spPr/>
    </dgm:pt>
    <dgm:pt modelId="{A6513148-BD1C-4485-83A0-CE406B231C25}" type="pres">
      <dgm:prSet presAssocID="{6ED8EC95-9ECB-4335-9D63-8EB9AE76FE9C}" presName="composite" presStyleCnt="0"/>
      <dgm:spPr/>
    </dgm:pt>
    <dgm:pt modelId="{94129F52-4E92-426A-A672-4E89DFC23D8A}" type="pres">
      <dgm:prSet presAssocID="{6ED8EC95-9ECB-4335-9D63-8EB9AE76FE9C}" presName="parentText" presStyleLbl="alignNode1" presStyleIdx="2" presStyleCnt="4" custLinFactY="22127" custLinFactNeighborX="0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9FA9BE-3E6C-4A5E-9C36-75CA3DF56CE6}" type="pres">
      <dgm:prSet presAssocID="{6ED8EC95-9ECB-4335-9D63-8EB9AE76FE9C}" presName="descendantText" presStyleLbl="alignAcc1" presStyleIdx="2" presStyleCnt="4" custLinFactY="64811" custLinFactNeighborX="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3BB199-C4C2-4120-95DD-A81F21AE8EC5}" type="pres">
      <dgm:prSet presAssocID="{B62B11AD-ABCF-4E65-BE1F-07E5D2BE02B5}" presName="sp" presStyleCnt="0"/>
      <dgm:spPr/>
    </dgm:pt>
    <dgm:pt modelId="{C37E72E2-09BB-4576-B1C7-350B2FC76A6F}" type="pres">
      <dgm:prSet presAssocID="{8687C5A1-A5C7-4679-B3E2-44D712B28DFE}" presName="composite" presStyleCnt="0"/>
      <dgm:spPr/>
    </dgm:pt>
    <dgm:pt modelId="{055FEEF0-2E5E-4F24-A028-067A22A84A62}" type="pres">
      <dgm:prSet presAssocID="{8687C5A1-A5C7-4679-B3E2-44D712B28DFE}" presName="parentText" presStyleLbl="alignNode1" presStyleIdx="3" presStyleCnt="4" custLinFactNeighborX="0" custLinFactNeighborY="-8854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609D06-8142-4881-870F-FE2BE16A0DB7}" type="pres">
      <dgm:prSet presAssocID="{8687C5A1-A5C7-4679-B3E2-44D712B28DFE}" presName="descendantText" presStyleLbl="alignAcc1" presStyleIdx="3" presStyleCnt="4" custLinFactY="-22036" custLinFactNeighborX="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2922DA-DDAE-476F-A5F6-8C084B1E48C4}" type="presOf" srcId="{D19506AB-8765-4739-A44E-889381CA6B2C}" destId="{969FA9BE-3E6C-4A5E-9C36-75CA3DF56CE6}" srcOrd="0" destOrd="1" presId="urn:microsoft.com/office/officeart/2005/8/layout/chevron2"/>
    <dgm:cxn modelId="{A3C43D3E-6F25-4564-967E-A0CA5412831A}" srcId="{DCF093DD-0E5D-4DD9-AD1D-C1F2774A71CC}" destId="{8687C5A1-A5C7-4679-B3E2-44D712B28DFE}" srcOrd="3" destOrd="0" parTransId="{FBC845D1-1CD2-4561-80D3-811A87A22D10}" sibTransId="{DE76A11C-B2F0-494F-B9DA-F02C23A27F37}"/>
    <dgm:cxn modelId="{ED24AE37-5790-4FC0-8ED3-8572E90F6E6D}" type="presOf" srcId="{DCF093DD-0E5D-4DD9-AD1D-C1F2774A71CC}" destId="{13ABD6F9-160F-4A1E-B80B-4C6CFF45DDD6}" srcOrd="0" destOrd="0" presId="urn:microsoft.com/office/officeart/2005/8/layout/chevron2"/>
    <dgm:cxn modelId="{6FE8F3BF-D1D6-464C-942F-120985603AC1}" type="presOf" srcId="{9C52D35A-115F-418A-8B78-B6A92C5A940C}" destId="{969FA9BE-3E6C-4A5E-9C36-75CA3DF56CE6}" srcOrd="0" destOrd="0" presId="urn:microsoft.com/office/officeart/2005/8/layout/chevron2"/>
    <dgm:cxn modelId="{FD5C53EE-DD53-4046-A8A0-EA8D652061A3}" srcId="{8687C5A1-A5C7-4679-B3E2-44D712B28DFE}" destId="{FB9CD866-2EFA-4EA7-9CF1-C38BAC2B988C}" srcOrd="1" destOrd="0" parTransId="{C6D4CE81-E455-49DE-ABE2-67AA77D33E31}" sibTransId="{BE2B2B69-AEC0-4740-A5ED-2F3FE090ABE8}"/>
    <dgm:cxn modelId="{B55AA549-C34E-4AE6-8E0D-BE9475257E2E}" srcId="{FD6B2999-0D53-4D59-BB26-CB3083FF28E4}" destId="{E47E7214-7D3E-40CB-91EE-71179CF740E9}" srcOrd="0" destOrd="0" parTransId="{1480ABBA-1A81-453D-8324-0B0D6D6B61A3}" sibTransId="{5D9B43F2-BDD9-42F8-B435-14EB4659F29A}"/>
    <dgm:cxn modelId="{E4652CD4-8934-4820-8762-0C4261AE60F3}" type="presOf" srcId="{4FD4D1DD-BA30-45C0-89EB-08F6200B0B4C}" destId="{908443DA-0F56-4381-A3EB-61A2490795B1}" srcOrd="0" destOrd="0" presId="urn:microsoft.com/office/officeart/2005/8/layout/chevron2"/>
    <dgm:cxn modelId="{8529F0EE-1BAF-4B51-9C51-D77F99CC690C}" type="presOf" srcId="{22F25B93-144E-4EFA-95C4-B51EC8E35557}" destId="{7A609D06-8142-4881-870F-FE2BE16A0DB7}" srcOrd="0" destOrd="0" presId="urn:microsoft.com/office/officeart/2005/8/layout/chevron2"/>
    <dgm:cxn modelId="{97B9D9FD-B46E-4AD5-94FA-E7A1CBDBA7E1}" srcId="{DCF093DD-0E5D-4DD9-AD1D-C1F2774A71CC}" destId="{6ED8EC95-9ECB-4335-9D63-8EB9AE76FE9C}" srcOrd="2" destOrd="0" parTransId="{774BE7D4-1C65-43D0-A220-943E3B7C9EF8}" sibTransId="{B62B11AD-ABCF-4E65-BE1F-07E5D2BE02B5}"/>
    <dgm:cxn modelId="{2ED0DB42-7544-4635-8528-DD77E40157FC}" srcId="{8687C5A1-A5C7-4679-B3E2-44D712B28DFE}" destId="{2D9F160D-B7F7-47BB-8E88-4D5656A1E66B}" srcOrd="2" destOrd="0" parTransId="{7B4A29E3-4E00-4E2B-8C4B-3C08E8ACD340}" sibTransId="{FFA4E1BD-CD0D-4DE2-B76A-6C4C8E5339E9}"/>
    <dgm:cxn modelId="{31DBC1F7-0100-4A1C-8722-11FC37A5B33F}" srcId="{DCF093DD-0E5D-4DD9-AD1D-C1F2774A71CC}" destId="{4FD4D1DD-BA30-45C0-89EB-08F6200B0B4C}" srcOrd="0" destOrd="0" parTransId="{2FA5B08F-E66C-49F6-BFC0-E2C053B1F066}" sibTransId="{4D3B4078-CAED-4306-B652-725185883B07}"/>
    <dgm:cxn modelId="{3ABD0A0F-9883-4A51-81AF-B234D9A09C6B}" srcId="{8687C5A1-A5C7-4679-B3E2-44D712B28DFE}" destId="{22F25B93-144E-4EFA-95C4-B51EC8E35557}" srcOrd="0" destOrd="0" parTransId="{760C53AA-56B5-4037-A6A0-F26146C57092}" sibTransId="{59E2A08F-0ED5-44DB-9AFB-226EA0CAE9B1}"/>
    <dgm:cxn modelId="{6DFCA1CE-8DF8-4E8A-BB8E-DEA0CB587322}" type="presOf" srcId="{E47E7214-7D3E-40CB-91EE-71179CF740E9}" destId="{DD103DF2-104A-4651-AA62-8ECFDD3B20EA}" srcOrd="0" destOrd="0" presId="urn:microsoft.com/office/officeart/2005/8/layout/chevron2"/>
    <dgm:cxn modelId="{DCFE6471-A6EA-49D7-B9E8-5E9F39C064AA}" type="presOf" srcId="{6ED8EC95-9ECB-4335-9D63-8EB9AE76FE9C}" destId="{94129F52-4E92-426A-A672-4E89DFC23D8A}" srcOrd="0" destOrd="0" presId="urn:microsoft.com/office/officeart/2005/8/layout/chevron2"/>
    <dgm:cxn modelId="{7ED40931-3C9E-4314-9E9B-F5F2D20BE396}" type="presOf" srcId="{E7277363-9AF2-4B28-BAA4-006CFDA3ED8B}" destId="{969FA9BE-3E6C-4A5E-9C36-75CA3DF56CE6}" srcOrd="0" destOrd="2" presId="urn:microsoft.com/office/officeart/2005/8/layout/chevron2"/>
    <dgm:cxn modelId="{F636BE6A-1F26-40F7-8F5A-D1D137B1E1C8}" srcId="{6ED8EC95-9ECB-4335-9D63-8EB9AE76FE9C}" destId="{D19506AB-8765-4739-A44E-889381CA6B2C}" srcOrd="1" destOrd="0" parTransId="{0A863AA4-5410-4BEC-AF45-BDCCFE376BF6}" sibTransId="{97F22D79-B595-47A4-88F9-9732193FE54E}"/>
    <dgm:cxn modelId="{02E3F06D-CB57-49DF-BD9C-4D786E6A0F8B}" type="presOf" srcId="{8687C5A1-A5C7-4679-B3E2-44D712B28DFE}" destId="{055FEEF0-2E5E-4F24-A028-067A22A84A62}" srcOrd="0" destOrd="0" presId="urn:microsoft.com/office/officeart/2005/8/layout/chevron2"/>
    <dgm:cxn modelId="{DE4987A6-C48E-4D9A-A851-E50C246B9D48}" srcId="{DCF093DD-0E5D-4DD9-AD1D-C1F2774A71CC}" destId="{FD6B2999-0D53-4D59-BB26-CB3083FF28E4}" srcOrd="1" destOrd="0" parTransId="{07716EB6-60B8-4559-92ED-3B8D119EAD3E}" sibTransId="{2CB83F57-A6C2-482C-8707-1FBCEC9E22FC}"/>
    <dgm:cxn modelId="{80F65B90-CF64-4B40-9105-779B343AF808}" srcId="{FD6B2999-0D53-4D59-BB26-CB3083FF28E4}" destId="{05DC8170-2772-42FB-B106-8CBEDBB613CF}" srcOrd="1" destOrd="0" parTransId="{DE9E8236-04A3-4328-93FB-499C1F98F0D2}" sibTransId="{ED397B6F-AC1A-4F37-95A7-D8CB1A8E163F}"/>
    <dgm:cxn modelId="{67BA4484-FF28-4D57-9094-647F50533B38}" srcId="{4FD4D1DD-BA30-45C0-89EB-08F6200B0B4C}" destId="{D5372D7A-36FC-4C54-AE01-C0F5C6771358}" srcOrd="0" destOrd="0" parTransId="{C004911F-56D9-4F35-815C-66E5560C1901}" sibTransId="{923BCFC6-7FF3-437D-A06C-70D0D5A90DAE}"/>
    <dgm:cxn modelId="{7FADDF21-B505-45D9-BC2E-6665E4F08198}" srcId="{6ED8EC95-9ECB-4335-9D63-8EB9AE76FE9C}" destId="{9C52D35A-115F-418A-8B78-B6A92C5A940C}" srcOrd="0" destOrd="0" parTransId="{F88F5E32-5B8B-478A-9C01-E0835A902A11}" sibTransId="{957C73CE-5ABD-4405-9A13-CC6B357973F6}"/>
    <dgm:cxn modelId="{6B71210E-CD61-4302-BFC3-354074762B8B}" type="presOf" srcId="{FB9CD866-2EFA-4EA7-9CF1-C38BAC2B988C}" destId="{7A609D06-8142-4881-870F-FE2BE16A0DB7}" srcOrd="0" destOrd="1" presId="urn:microsoft.com/office/officeart/2005/8/layout/chevron2"/>
    <dgm:cxn modelId="{DB1DA2A6-A1DB-4601-AAD6-E4925F4F2E09}" type="presOf" srcId="{D5372D7A-36FC-4C54-AE01-C0F5C6771358}" destId="{B0C81422-51C2-4A11-9298-1B096B9AD3FD}" srcOrd="0" destOrd="0" presId="urn:microsoft.com/office/officeart/2005/8/layout/chevron2"/>
    <dgm:cxn modelId="{592F5BD6-2BC5-4ED5-92FF-1BA89C334794}" type="presOf" srcId="{05DC8170-2772-42FB-B106-8CBEDBB613CF}" destId="{DD103DF2-104A-4651-AA62-8ECFDD3B20EA}" srcOrd="0" destOrd="1" presId="urn:microsoft.com/office/officeart/2005/8/layout/chevron2"/>
    <dgm:cxn modelId="{5F1E368B-083B-4301-B4FA-781571D04BE3}" type="presOf" srcId="{FD6B2999-0D53-4D59-BB26-CB3083FF28E4}" destId="{B49C0913-09D1-4D69-B120-69190D44347B}" srcOrd="0" destOrd="0" presId="urn:microsoft.com/office/officeart/2005/8/layout/chevron2"/>
    <dgm:cxn modelId="{F96FE8DF-8931-4F87-8EC5-EFFF0288577A}" type="presOf" srcId="{2D9F160D-B7F7-47BB-8E88-4D5656A1E66B}" destId="{7A609D06-8142-4881-870F-FE2BE16A0DB7}" srcOrd="0" destOrd="2" presId="urn:microsoft.com/office/officeart/2005/8/layout/chevron2"/>
    <dgm:cxn modelId="{5976E5E4-FE1A-423F-A117-AA7C2951DA8E}" srcId="{6ED8EC95-9ECB-4335-9D63-8EB9AE76FE9C}" destId="{E7277363-9AF2-4B28-BAA4-006CFDA3ED8B}" srcOrd="2" destOrd="0" parTransId="{7A912947-D73B-477A-BE0D-AD4176A49248}" sibTransId="{A05E003E-499F-4C27-880C-9971EC33897A}"/>
    <dgm:cxn modelId="{DBC48347-872B-4101-8359-C6DE4897DDA7}" type="presParOf" srcId="{13ABD6F9-160F-4A1E-B80B-4C6CFF45DDD6}" destId="{872D16E9-E0A9-4E71-9EAB-786D64398FF3}" srcOrd="0" destOrd="0" presId="urn:microsoft.com/office/officeart/2005/8/layout/chevron2"/>
    <dgm:cxn modelId="{801FE6B1-900A-488C-87B8-EB2DFB5D044A}" type="presParOf" srcId="{872D16E9-E0A9-4E71-9EAB-786D64398FF3}" destId="{908443DA-0F56-4381-A3EB-61A2490795B1}" srcOrd="0" destOrd="0" presId="urn:microsoft.com/office/officeart/2005/8/layout/chevron2"/>
    <dgm:cxn modelId="{A28B6D84-E2FC-478B-8E41-093ADA2AD0F7}" type="presParOf" srcId="{872D16E9-E0A9-4E71-9EAB-786D64398FF3}" destId="{B0C81422-51C2-4A11-9298-1B096B9AD3FD}" srcOrd="1" destOrd="0" presId="urn:microsoft.com/office/officeart/2005/8/layout/chevron2"/>
    <dgm:cxn modelId="{897EF8F8-F25F-4D02-A7DD-205171D576B9}" type="presParOf" srcId="{13ABD6F9-160F-4A1E-B80B-4C6CFF45DDD6}" destId="{22120D03-9917-4EDA-8B07-8AE9FADA0CA3}" srcOrd="1" destOrd="0" presId="urn:microsoft.com/office/officeart/2005/8/layout/chevron2"/>
    <dgm:cxn modelId="{88D666F0-732F-44AA-B7E2-02CCA9F0D674}" type="presParOf" srcId="{13ABD6F9-160F-4A1E-B80B-4C6CFF45DDD6}" destId="{A1502C88-463A-40F6-BDC3-EC3FC20DC71E}" srcOrd="2" destOrd="0" presId="urn:microsoft.com/office/officeart/2005/8/layout/chevron2"/>
    <dgm:cxn modelId="{6B95D723-D2A2-4A4F-B092-CECD28748E5F}" type="presParOf" srcId="{A1502C88-463A-40F6-BDC3-EC3FC20DC71E}" destId="{B49C0913-09D1-4D69-B120-69190D44347B}" srcOrd="0" destOrd="0" presId="urn:microsoft.com/office/officeart/2005/8/layout/chevron2"/>
    <dgm:cxn modelId="{C314DBB5-3E30-417E-9211-AB6BEB5078B2}" type="presParOf" srcId="{A1502C88-463A-40F6-BDC3-EC3FC20DC71E}" destId="{DD103DF2-104A-4651-AA62-8ECFDD3B20EA}" srcOrd="1" destOrd="0" presId="urn:microsoft.com/office/officeart/2005/8/layout/chevron2"/>
    <dgm:cxn modelId="{82B98CE6-E1CC-49F0-8B97-DE79CD4114C6}" type="presParOf" srcId="{13ABD6F9-160F-4A1E-B80B-4C6CFF45DDD6}" destId="{B6DF8123-2F86-4121-B699-04A1CB7B286A}" srcOrd="3" destOrd="0" presId="urn:microsoft.com/office/officeart/2005/8/layout/chevron2"/>
    <dgm:cxn modelId="{590DE836-1286-4815-B277-FEBB43CA8D08}" type="presParOf" srcId="{13ABD6F9-160F-4A1E-B80B-4C6CFF45DDD6}" destId="{A6513148-BD1C-4485-83A0-CE406B231C25}" srcOrd="4" destOrd="0" presId="urn:microsoft.com/office/officeart/2005/8/layout/chevron2"/>
    <dgm:cxn modelId="{F293B24C-3D29-4BE9-AFF6-48E99A8FD284}" type="presParOf" srcId="{A6513148-BD1C-4485-83A0-CE406B231C25}" destId="{94129F52-4E92-426A-A672-4E89DFC23D8A}" srcOrd="0" destOrd="0" presId="urn:microsoft.com/office/officeart/2005/8/layout/chevron2"/>
    <dgm:cxn modelId="{07F094D5-77AD-41C8-A101-84BD9B493530}" type="presParOf" srcId="{A6513148-BD1C-4485-83A0-CE406B231C25}" destId="{969FA9BE-3E6C-4A5E-9C36-75CA3DF56CE6}" srcOrd="1" destOrd="0" presId="urn:microsoft.com/office/officeart/2005/8/layout/chevron2"/>
    <dgm:cxn modelId="{3F270CB8-7B96-45D9-91F5-A50B29FF2691}" type="presParOf" srcId="{13ABD6F9-160F-4A1E-B80B-4C6CFF45DDD6}" destId="{BF3BB199-C4C2-4120-95DD-A81F21AE8EC5}" srcOrd="5" destOrd="0" presId="urn:microsoft.com/office/officeart/2005/8/layout/chevron2"/>
    <dgm:cxn modelId="{96341764-BD9D-4010-BE87-A29313B9FCF7}" type="presParOf" srcId="{13ABD6F9-160F-4A1E-B80B-4C6CFF45DDD6}" destId="{C37E72E2-09BB-4576-B1C7-350B2FC76A6F}" srcOrd="6" destOrd="0" presId="urn:microsoft.com/office/officeart/2005/8/layout/chevron2"/>
    <dgm:cxn modelId="{13940267-09B2-4AFF-9F88-E6C5BF0D7606}" type="presParOf" srcId="{C37E72E2-09BB-4576-B1C7-350B2FC76A6F}" destId="{055FEEF0-2E5E-4F24-A028-067A22A84A62}" srcOrd="0" destOrd="0" presId="urn:microsoft.com/office/officeart/2005/8/layout/chevron2"/>
    <dgm:cxn modelId="{12D4EC63-C213-4910-B689-16F26DA5B387}" type="presParOf" srcId="{C37E72E2-09BB-4576-B1C7-350B2FC76A6F}" destId="{7A609D06-8142-4881-870F-FE2BE16A0DB7}" srcOrd="1" destOrd="0" presId="urn:microsoft.com/office/officeart/2005/8/layout/chevron2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BD88B75-19F9-4E27-B0E9-ABE8E38AFA82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9ACE3D6-1B41-4C42-9222-6F9C3B169310}">
      <dgm:prSet phldrT="[Текст]" phldr="1"/>
      <dgm:spPr/>
      <dgm:t>
        <a:bodyPr/>
        <a:lstStyle/>
        <a:p>
          <a:endParaRPr lang="ru-RU" dirty="0"/>
        </a:p>
      </dgm:t>
    </dgm:pt>
    <dgm:pt modelId="{3C82F83C-2A1E-47C3-97D8-B578FD9DC273}" type="parTrans" cxnId="{C5290208-53B8-4195-A8F7-6686CC37D28B}">
      <dgm:prSet/>
      <dgm:spPr/>
      <dgm:t>
        <a:bodyPr/>
        <a:lstStyle/>
        <a:p>
          <a:endParaRPr lang="ru-RU"/>
        </a:p>
      </dgm:t>
    </dgm:pt>
    <dgm:pt modelId="{0F8525FE-D602-4E73-B444-722E7BA1E5DD}" type="sibTrans" cxnId="{C5290208-53B8-4195-A8F7-6686CC37D28B}">
      <dgm:prSet/>
      <dgm:spPr/>
      <dgm:t>
        <a:bodyPr/>
        <a:lstStyle/>
        <a:p>
          <a:endParaRPr lang="ru-RU"/>
        </a:p>
      </dgm:t>
    </dgm:pt>
    <dgm:pt modelId="{98665E7E-719C-45C6-9519-7BB970258956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В организациях дошкольного воспитания и обучения, начального, основного среднего, общего среднего, </a:t>
          </a:r>
          <a:r>
            <a:rPr lang="ru-RU" b="1" i="1" u="sng" dirty="0" smtClean="0">
              <a:latin typeface="Times New Roman" pitchFamily="18" charset="0"/>
              <a:cs typeface="Times New Roman" pitchFamily="18" charset="0"/>
            </a:rPr>
            <a:t>технического и профессионального, </a:t>
          </a:r>
          <a:r>
            <a:rPr lang="ru-RU" b="1" i="1" u="sng" dirty="0" err="1" smtClean="0">
              <a:latin typeface="Times New Roman" pitchFamily="18" charset="0"/>
              <a:cs typeface="Times New Roman" pitchFamily="18" charset="0"/>
            </a:rPr>
            <a:t>послесреднего</a:t>
          </a:r>
          <a:r>
            <a:rPr lang="ru-RU" b="1" i="1" u="sng" dirty="0" smtClean="0">
              <a:latin typeface="Times New Roman" pitchFamily="18" charset="0"/>
              <a:cs typeface="Times New Roman" pitchFamily="18" charset="0"/>
            </a:rPr>
            <a:t> образования 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(кроме специальных групп/классов, специальных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ясли-садов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специальных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детских садов/школ) по рекомендации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психолого-медико-педагогической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консультации устанавливается штатная должность педагога-ассистента.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36005F2C-14F6-4A80-9F50-B93196926783}" type="parTrans" cxnId="{42FEDE2B-A305-4B3A-9493-3AFAF3B4545B}">
      <dgm:prSet/>
      <dgm:spPr/>
      <dgm:t>
        <a:bodyPr/>
        <a:lstStyle/>
        <a:p>
          <a:endParaRPr lang="ru-RU"/>
        </a:p>
      </dgm:t>
    </dgm:pt>
    <dgm:pt modelId="{47635EE9-439B-4F6E-89ED-9B10618ADD45}" type="sibTrans" cxnId="{42FEDE2B-A305-4B3A-9493-3AFAF3B4545B}">
      <dgm:prSet/>
      <dgm:spPr/>
      <dgm:t>
        <a:bodyPr/>
        <a:lstStyle/>
        <a:p>
          <a:endParaRPr lang="ru-RU"/>
        </a:p>
      </dgm:t>
    </dgm:pt>
    <dgm:pt modelId="{5701FCDD-B965-4A43-A8E3-FB76DFF76304}">
      <dgm:prSet phldrT="[Текст]" phldr="1"/>
      <dgm:spPr/>
      <dgm:t>
        <a:bodyPr/>
        <a:lstStyle/>
        <a:p>
          <a:endParaRPr lang="ru-RU"/>
        </a:p>
      </dgm:t>
    </dgm:pt>
    <dgm:pt modelId="{F2C4C162-002D-470D-82C7-97C0B5553589}" type="parTrans" cxnId="{643E33BF-EA67-440B-843F-9312972AC246}">
      <dgm:prSet/>
      <dgm:spPr/>
      <dgm:t>
        <a:bodyPr/>
        <a:lstStyle/>
        <a:p>
          <a:endParaRPr lang="ru-RU"/>
        </a:p>
      </dgm:t>
    </dgm:pt>
    <dgm:pt modelId="{EE6B4D21-91EE-4151-9D39-9720BF282794}" type="sibTrans" cxnId="{643E33BF-EA67-440B-843F-9312972AC246}">
      <dgm:prSet/>
      <dgm:spPr/>
      <dgm:t>
        <a:bodyPr/>
        <a:lstStyle/>
        <a:p>
          <a:endParaRPr lang="ru-RU"/>
        </a:p>
      </dgm:t>
    </dgm:pt>
    <dgm:pt modelId="{9D00B392-CBD1-412D-B533-B9A803060AAF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Установление штатной единицы педагога-ассистента осуществляется в пределах лимита штатной численности и соответствующих расходов.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5E81FA13-2D00-4B6E-AF78-6041CC24447F}" type="parTrans" cxnId="{59EBC40F-246B-4590-A6EA-EE404B830306}">
      <dgm:prSet/>
      <dgm:spPr/>
      <dgm:t>
        <a:bodyPr/>
        <a:lstStyle/>
        <a:p>
          <a:endParaRPr lang="ru-RU"/>
        </a:p>
      </dgm:t>
    </dgm:pt>
    <dgm:pt modelId="{4C0E19DB-44E9-4282-BD26-6A4B7DB9EA7B}" type="sibTrans" cxnId="{59EBC40F-246B-4590-A6EA-EE404B830306}">
      <dgm:prSet/>
      <dgm:spPr/>
      <dgm:t>
        <a:bodyPr/>
        <a:lstStyle/>
        <a:p>
          <a:endParaRPr lang="ru-RU"/>
        </a:p>
      </dgm:t>
    </dgm:pt>
    <dgm:pt modelId="{0ED3DC73-610D-4CAD-8A4C-605BD7018AE6}" type="pres">
      <dgm:prSet presAssocID="{7BD88B75-19F9-4E27-B0E9-ABE8E38AFA8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5C9F6F-36B7-43F4-B3E9-8DAFC787A861}" type="pres">
      <dgm:prSet presAssocID="{C9ACE3D6-1B41-4C42-9222-6F9C3B169310}" presName="composite" presStyleCnt="0"/>
      <dgm:spPr/>
    </dgm:pt>
    <dgm:pt modelId="{B94B6B3D-8D89-4739-A541-1AF562413B61}" type="pres">
      <dgm:prSet presAssocID="{C9ACE3D6-1B41-4C42-9222-6F9C3B169310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8A507-0BF2-4FBD-9E31-A7422E003D32}" type="pres">
      <dgm:prSet presAssocID="{C9ACE3D6-1B41-4C42-9222-6F9C3B169310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F53F3F-1DCF-4B1F-ADD8-8D7AB7AECB25}" type="pres">
      <dgm:prSet presAssocID="{0F8525FE-D602-4E73-B444-722E7BA1E5DD}" presName="sp" presStyleCnt="0"/>
      <dgm:spPr/>
    </dgm:pt>
    <dgm:pt modelId="{349191B7-CF99-4051-A408-B5250D28772E}" type="pres">
      <dgm:prSet presAssocID="{5701FCDD-B965-4A43-A8E3-FB76DFF76304}" presName="composite" presStyleCnt="0"/>
      <dgm:spPr/>
    </dgm:pt>
    <dgm:pt modelId="{F22EEDA9-7D24-487C-9892-21C42DEEAAC2}" type="pres">
      <dgm:prSet presAssocID="{5701FCDD-B965-4A43-A8E3-FB76DFF76304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E23729-9248-41F9-9927-E24B41AE67AB}" type="pres">
      <dgm:prSet presAssocID="{5701FCDD-B965-4A43-A8E3-FB76DFF76304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3E33BF-EA67-440B-843F-9312972AC246}" srcId="{7BD88B75-19F9-4E27-B0E9-ABE8E38AFA82}" destId="{5701FCDD-B965-4A43-A8E3-FB76DFF76304}" srcOrd="1" destOrd="0" parTransId="{F2C4C162-002D-470D-82C7-97C0B5553589}" sibTransId="{EE6B4D21-91EE-4151-9D39-9720BF282794}"/>
    <dgm:cxn modelId="{DB65BD64-48BF-45D8-80E5-E043FA55352B}" type="presOf" srcId="{5701FCDD-B965-4A43-A8E3-FB76DFF76304}" destId="{F22EEDA9-7D24-487C-9892-21C42DEEAAC2}" srcOrd="0" destOrd="0" presId="urn:microsoft.com/office/officeart/2005/8/layout/chevron2"/>
    <dgm:cxn modelId="{59EBC40F-246B-4590-A6EA-EE404B830306}" srcId="{5701FCDD-B965-4A43-A8E3-FB76DFF76304}" destId="{9D00B392-CBD1-412D-B533-B9A803060AAF}" srcOrd="0" destOrd="0" parTransId="{5E81FA13-2D00-4B6E-AF78-6041CC24447F}" sibTransId="{4C0E19DB-44E9-4282-BD26-6A4B7DB9EA7B}"/>
    <dgm:cxn modelId="{42FEDE2B-A305-4B3A-9493-3AFAF3B4545B}" srcId="{C9ACE3D6-1B41-4C42-9222-6F9C3B169310}" destId="{98665E7E-719C-45C6-9519-7BB970258956}" srcOrd="0" destOrd="0" parTransId="{36005F2C-14F6-4A80-9F50-B93196926783}" sibTransId="{47635EE9-439B-4F6E-89ED-9B10618ADD45}"/>
    <dgm:cxn modelId="{26F328FA-FA3D-46D8-91C6-A8B463F628C5}" type="presOf" srcId="{98665E7E-719C-45C6-9519-7BB970258956}" destId="{4028A507-0BF2-4FBD-9E31-A7422E003D32}" srcOrd="0" destOrd="0" presId="urn:microsoft.com/office/officeart/2005/8/layout/chevron2"/>
    <dgm:cxn modelId="{A12A0AA2-6349-4F7D-930D-13B9420FB975}" type="presOf" srcId="{C9ACE3D6-1B41-4C42-9222-6F9C3B169310}" destId="{B94B6B3D-8D89-4739-A541-1AF562413B61}" srcOrd="0" destOrd="0" presId="urn:microsoft.com/office/officeart/2005/8/layout/chevron2"/>
    <dgm:cxn modelId="{28D8B795-0D5D-450D-A40D-22583064621E}" type="presOf" srcId="{9D00B392-CBD1-412D-B533-B9A803060AAF}" destId="{EDE23729-9248-41F9-9927-E24B41AE67AB}" srcOrd="0" destOrd="0" presId="urn:microsoft.com/office/officeart/2005/8/layout/chevron2"/>
    <dgm:cxn modelId="{C5290208-53B8-4195-A8F7-6686CC37D28B}" srcId="{7BD88B75-19F9-4E27-B0E9-ABE8E38AFA82}" destId="{C9ACE3D6-1B41-4C42-9222-6F9C3B169310}" srcOrd="0" destOrd="0" parTransId="{3C82F83C-2A1E-47C3-97D8-B578FD9DC273}" sibTransId="{0F8525FE-D602-4E73-B444-722E7BA1E5DD}"/>
    <dgm:cxn modelId="{EC0660A2-ED94-4DD3-AD99-15FFF40A0018}" type="presOf" srcId="{7BD88B75-19F9-4E27-B0E9-ABE8E38AFA82}" destId="{0ED3DC73-610D-4CAD-8A4C-605BD7018AE6}" srcOrd="0" destOrd="0" presId="urn:microsoft.com/office/officeart/2005/8/layout/chevron2"/>
    <dgm:cxn modelId="{3430CAD2-446E-4817-84D5-C78F8B7FED7D}" type="presParOf" srcId="{0ED3DC73-610D-4CAD-8A4C-605BD7018AE6}" destId="{5B5C9F6F-36B7-43F4-B3E9-8DAFC787A861}" srcOrd="0" destOrd="0" presId="urn:microsoft.com/office/officeart/2005/8/layout/chevron2"/>
    <dgm:cxn modelId="{337F4D31-9EA0-4FC0-832C-D17E582FFA0F}" type="presParOf" srcId="{5B5C9F6F-36B7-43F4-B3E9-8DAFC787A861}" destId="{B94B6B3D-8D89-4739-A541-1AF562413B61}" srcOrd="0" destOrd="0" presId="urn:microsoft.com/office/officeart/2005/8/layout/chevron2"/>
    <dgm:cxn modelId="{7B431EF2-5D75-4AA3-9544-ECB14C9446CF}" type="presParOf" srcId="{5B5C9F6F-36B7-43F4-B3E9-8DAFC787A861}" destId="{4028A507-0BF2-4FBD-9E31-A7422E003D32}" srcOrd="1" destOrd="0" presId="urn:microsoft.com/office/officeart/2005/8/layout/chevron2"/>
    <dgm:cxn modelId="{BCE57439-5106-4C00-83A7-AAD001105F64}" type="presParOf" srcId="{0ED3DC73-610D-4CAD-8A4C-605BD7018AE6}" destId="{A0F53F3F-1DCF-4B1F-ADD8-8D7AB7AECB25}" srcOrd="1" destOrd="0" presId="urn:microsoft.com/office/officeart/2005/8/layout/chevron2"/>
    <dgm:cxn modelId="{789161FB-2EAC-4E8D-96B5-D30290A100AF}" type="presParOf" srcId="{0ED3DC73-610D-4CAD-8A4C-605BD7018AE6}" destId="{349191B7-CF99-4051-A408-B5250D28772E}" srcOrd="2" destOrd="0" presId="urn:microsoft.com/office/officeart/2005/8/layout/chevron2"/>
    <dgm:cxn modelId="{AE4F2D5B-EF37-47E8-8F3E-15AB89207530}" type="presParOf" srcId="{349191B7-CF99-4051-A408-B5250D28772E}" destId="{F22EEDA9-7D24-487C-9892-21C42DEEAAC2}" srcOrd="0" destOrd="0" presId="urn:microsoft.com/office/officeart/2005/8/layout/chevron2"/>
    <dgm:cxn modelId="{6E97F921-381E-41C8-B24B-E2A59B3AFF01}" type="presParOf" srcId="{349191B7-CF99-4051-A408-B5250D28772E}" destId="{EDE23729-9248-41F9-9927-E24B41AE67AB}" srcOrd="1" destOrd="0" presId="urn:microsoft.com/office/officeart/2005/8/layout/chevron2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F4D96E-8143-4185-ADB8-2345D7FFABF2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48A6EE54-62B1-4EDF-8171-AD1A17D9AA2C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Педагог-ассистент</a:t>
          </a:r>
          <a:endParaRPr lang="ru-RU" dirty="0">
            <a:solidFill>
              <a:schemeClr val="tx1"/>
            </a:solidFill>
          </a:endParaRPr>
        </a:p>
      </dgm:t>
    </dgm:pt>
    <dgm:pt modelId="{83A66B18-386E-4404-8F54-FF3BD820FDB0}" type="parTrans" cxnId="{61BED107-549E-4A9B-A0A8-B2BFA8650408}">
      <dgm:prSet/>
      <dgm:spPr/>
      <dgm:t>
        <a:bodyPr/>
        <a:lstStyle/>
        <a:p>
          <a:endParaRPr lang="ru-RU"/>
        </a:p>
      </dgm:t>
    </dgm:pt>
    <dgm:pt modelId="{1927DF04-5E1D-4BF6-BECD-E2E05E9D37F6}" type="sibTrans" cxnId="{61BED107-549E-4A9B-A0A8-B2BFA8650408}">
      <dgm:prSet/>
      <dgm:spPr/>
      <dgm:t>
        <a:bodyPr/>
        <a:lstStyle/>
        <a:p>
          <a:endParaRPr lang="ru-RU"/>
        </a:p>
      </dgm:t>
    </dgm:pt>
    <dgm:pt modelId="{BE6FAA32-352F-4B89-9442-6FF169BF6D44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организует, направляет, помогает ученику включаться в учебный процесс, ведет работу по коррекции нежелательного поведения. Педагог-ассистент не должен делать за ученика то, что он может сделать сам, он стремится помогать ученику учиться самостоятельно, учит его самостоятельно овладевать учебными навыками.</a:t>
          </a:r>
          <a:endParaRPr lang="ru-RU" dirty="0"/>
        </a:p>
      </dgm:t>
    </dgm:pt>
    <dgm:pt modelId="{41495CE6-3843-43A7-A7D7-901DE8EBBD5E}" type="parTrans" cxnId="{4E5D47C2-9FC8-4D4A-9F46-C02565E2197D}">
      <dgm:prSet/>
      <dgm:spPr/>
      <dgm:t>
        <a:bodyPr/>
        <a:lstStyle/>
        <a:p>
          <a:endParaRPr lang="ru-RU"/>
        </a:p>
      </dgm:t>
    </dgm:pt>
    <dgm:pt modelId="{66A252C3-8FF6-4B6B-9CB9-254893A4EE95}" type="sibTrans" cxnId="{4E5D47C2-9FC8-4D4A-9F46-C02565E2197D}">
      <dgm:prSet/>
      <dgm:spPr/>
      <dgm:t>
        <a:bodyPr/>
        <a:lstStyle/>
        <a:p>
          <a:endParaRPr lang="ru-RU"/>
        </a:p>
      </dgm:t>
    </dgm:pt>
    <dgm:pt modelId="{5C0458E8-2A1F-4AF1-925D-D05C5B0F5DDE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Педагог-ассистент</a:t>
          </a:r>
          <a:endParaRPr lang="ru-RU" dirty="0">
            <a:solidFill>
              <a:schemeClr val="tx1"/>
            </a:solidFill>
          </a:endParaRPr>
        </a:p>
      </dgm:t>
    </dgm:pt>
    <dgm:pt modelId="{7FCDC999-75B7-4BD4-AB46-B9AEEC70372F}" type="parTrans" cxnId="{C0133A93-306F-4ACC-9813-8BC9939AFB8A}">
      <dgm:prSet/>
      <dgm:spPr/>
      <dgm:t>
        <a:bodyPr/>
        <a:lstStyle/>
        <a:p>
          <a:endParaRPr lang="ru-RU"/>
        </a:p>
      </dgm:t>
    </dgm:pt>
    <dgm:pt modelId="{ADFEE9B3-B9CA-423E-830F-C6564B5FCD27}" type="sibTrans" cxnId="{C0133A93-306F-4ACC-9813-8BC9939AFB8A}">
      <dgm:prSet/>
      <dgm:spPr/>
      <dgm:t>
        <a:bodyPr/>
        <a:lstStyle/>
        <a:p>
          <a:endParaRPr lang="ru-RU"/>
        </a:p>
      </dgm:t>
    </dgm:pt>
    <dgm:pt modelId="{0EBC20FA-CB05-4D13-8FFD-2787F2F72D6F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Педагог-ассистент должен всегда работать над снижением поддержки, оказываемой ученику, так как основной и конечной целью индивидуального сопровождения является полная самостоятельность ученика в классе и школе. </a:t>
          </a:r>
          <a:endParaRPr lang="ru-RU" dirty="0"/>
        </a:p>
      </dgm:t>
    </dgm:pt>
    <dgm:pt modelId="{5EA26C41-F65E-4B53-ABF6-915737615D79}" type="parTrans" cxnId="{3F87AD1A-C9D2-4C64-ACE2-6034A05DCA91}">
      <dgm:prSet/>
      <dgm:spPr/>
      <dgm:t>
        <a:bodyPr/>
        <a:lstStyle/>
        <a:p>
          <a:endParaRPr lang="ru-RU"/>
        </a:p>
      </dgm:t>
    </dgm:pt>
    <dgm:pt modelId="{7558E37D-4D3F-447F-A8C5-9B481B7D4195}" type="sibTrans" cxnId="{3F87AD1A-C9D2-4C64-ACE2-6034A05DCA91}">
      <dgm:prSet/>
      <dgm:spPr/>
      <dgm:t>
        <a:bodyPr/>
        <a:lstStyle/>
        <a:p>
          <a:endParaRPr lang="ru-RU"/>
        </a:p>
      </dgm:t>
    </dgm:pt>
    <dgm:pt modelId="{61A25729-8FCA-46F5-928D-E85EC7071E77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Педагог-ассистент</a:t>
          </a:r>
          <a:endParaRPr lang="ru-RU" dirty="0">
            <a:solidFill>
              <a:schemeClr val="tx1"/>
            </a:solidFill>
          </a:endParaRPr>
        </a:p>
      </dgm:t>
    </dgm:pt>
    <dgm:pt modelId="{E15EDC97-7730-4A0F-BC90-CF1C4791F13D}" type="parTrans" cxnId="{E4E98A45-0BED-46A9-A595-2676366926A1}">
      <dgm:prSet/>
      <dgm:spPr/>
      <dgm:t>
        <a:bodyPr/>
        <a:lstStyle/>
        <a:p>
          <a:endParaRPr lang="ru-RU"/>
        </a:p>
      </dgm:t>
    </dgm:pt>
    <dgm:pt modelId="{08BDCDA7-4604-4565-927F-26EE12BA2CD6}" type="sibTrans" cxnId="{E4E98A45-0BED-46A9-A595-2676366926A1}">
      <dgm:prSet/>
      <dgm:spPr/>
      <dgm:t>
        <a:bodyPr/>
        <a:lstStyle/>
        <a:p>
          <a:endParaRPr lang="ru-RU"/>
        </a:p>
      </dgm:t>
    </dgm:pt>
    <dgm:pt modelId="{7DD3A87B-1125-477E-A188-D7081BDB0D43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Родителям учащихся с выраженными нарушениями поведения, проявляющимися в асоциальных действиях (выраженной агрессии) на основании решения службы психолого-педагогического сопровождения рекомендуется консультирование ребенка врачом-психиатром в организации здравоохранения.</a:t>
          </a:r>
          <a:endParaRPr lang="ru-RU" dirty="0"/>
        </a:p>
      </dgm:t>
    </dgm:pt>
    <dgm:pt modelId="{DA863EBA-E324-4B93-B023-CA903EC1A0D3}" type="parTrans" cxnId="{E8DDCE8A-5D82-4F77-9E88-3D115528553F}">
      <dgm:prSet/>
      <dgm:spPr/>
      <dgm:t>
        <a:bodyPr/>
        <a:lstStyle/>
        <a:p>
          <a:endParaRPr lang="ru-RU"/>
        </a:p>
      </dgm:t>
    </dgm:pt>
    <dgm:pt modelId="{AC48B834-696C-4658-A8F8-6BE9049BAD8B}" type="sibTrans" cxnId="{E8DDCE8A-5D82-4F77-9E88-3D115528553F}">
      <dgm:prSet/>
      <dgm:spPr/>
      <dgm:t>
        <a:bodyPr/>
        <a:lstStyle/>
        <a:p>
          <a:endParaRPr lang="ru-RU"/>
        </a:p>
      </dgm:t>
    </dgm:pt>
    <dgm:pt modelId="{FF75D60C-4FAF-4CB7-A395-96BC553E2A8C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Индивидуальная помощь педагога-ассистента в школе рекомендуется на постоянной или временной основе – до формирования способности ребенка учиться самостоятельно в классе/группе или на постоянной основе детям со стойкими нарушениями общения и социального взаимодействия.</a:t>
          </a:r>
          <a:endParaRPr lang="ru-RU" dirty="0"/>
        </a:p>
      </dgm:t>
    </dgm:pt>
    <dgm:pt modelId="{862D45C4-5A96-4DAE-AB7D-C8E0B4CFB76E}" type="parTrans" cxnId="{D14405ED-DB90-4B40-B19A-073F5757EEBA}">
      <dgm:prSet/>
      <dgm:spPr/>
    </dgm:pt>
    <dgm:pt modelId="{00371F2F-C566-429F-9907-78B4E9A3D2A4}" type="sibTrans" cxnId="{D14405ED-DB90-4B40-B19A-073F5757EEBA}">
      <dgm:prSet/>
      <dgm:spPr/>
    </dgm:pt>
    <dgm:pt modelId="{B5AF554E-2849-41F4-8159-E6E513ADBE51}" type="pres">
      <dgm:prSet presAssocID="{24F4D96E-8143-4185-ADB8-2345D7FFABF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F21F291-4C3A-4D56-B0C5-B19DA14D6196}" type="pres">
      <dgm:prSet presAssocID="{48A6EE54-62B1-4EDF-8171-AD1A17D9AA2C}" presName="linNode" presStyleCnt="0"/>
      <dgm:spPr/>
    </dgm:pt>
    <dgm:pt modelId="{66F2393C-2462-4786-A1BE-E9E47D20E615}" type="pres">
      <dgm:prSet presAssocID="{48A6EE54-62B1-4EDF-8171-AD1A17D9AA2C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FCB09B-7CBC-49D2-95AB-E3CCEEC73EB8}" type="pres">
      <dgm:prSet presAssocID="{48A6EE54-62B1-4EDF-8171-AD1A17D9AA2C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70952F-1C7D-411D-B5D2-EFE7CDE88A32}" type="pres">
      <dgm:prSet presAssocID="{1927DF04-5E1D-4BF6-BECD-E2E05E9D37F6}" presName="sp" presStyleCnt="0"/>
      <dgm:spPr/>
    </dgm:pt>
    <dgm:pt modelId="{4063F6D8-17A5-4EFA-9CDA-E81A4963F9AF}" type="pres">
      <dgm:prSet presAssocID="{5C0458E8-2A1F-4AF1-925D-D05C5B0F5DDE}" presName="linNode" presStyleCnt="0"/>
      <dgm:spPr/>
    </dgm:pt>
    <dgm:pt modelId="{BA5B09DC-55BB-4F0B-8D70-1D2732568595}" type="pres">
      <dgm:prSet presAssocID="{5C0458E8-2A1F-4AF1-925D-D05C5B0F5DDE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D9BB2A-71F4-48F1-9ADC-E71DC4484EA4}" type="pres">
      <dgm:prSet presAssocID="{5C0458E8-2A1F-4AF1-925D-D05C5B0F5DDE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E6621F-DBF0-4DA6-BB78-B50F12E7777E}" type="pres">
      <dgm:prSet presAssocID="{ADFEE9B3-B9CA-423E-830F-C6564B5FCD27}" presName="sp" presStyleCnt="0"/>
      <dgm:spPr/>
    </dgm:pt>
    <dgm:pt modelId="{6115E35A-CB59-4011-8A64-9CA64A2DCA57}" type="pres">
      <dgm:prSet presAssocID="{61A25729-8FCA-46F5-928D-E85EC7071E77}" presName="linNode" presStyleCnt="0"/>
      <dgm:spPr/>
    </dgm:pt>
    <dgm:pt modelId="{F49B34F2-4CBD-4B08-89F8-1B091BCB761A}" type="pres">
      <dgm:prSet presAssocID="{61A25729-8FCA-46F5-928D-E85EC7071E77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B545F-3FDE-497D-8A82-6D5C176C1F56}" type="pres">
      <dgm:prSet presAssocID="{61A25729-8FCA-46F5-928D-E85EC7071E77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7E0C3F-932B-48CD-9266-1E60D91C371E}" type="presOf" srcId="{7DD3A87B-1125-477E-A188-D7081BDB0D43}" destId="{405B545F-3FDE-497D-8A82-6D5C176C1F56}" srcOrd="0" destOrd="0" presId="urn:microsoft.com/office/officeart/2005/8/layout/vList5"/>
    <dgm:cxn modelId="{58EBDA98-55FF-498C-ACB6-D902B0686CAD}" type="presOf" srcId="{24F4D96E-8143-4185-ADB8-2345D7FFABF2}" destId="{B5AF554E-2849-41F4-8159-E6E513ADBE51}" srcOrd="0" destOrd="0" presId="urn:microsoft.com/office/officeart/2005/8/layout/vList5"/>
    <dgm:cxn modelId="{7505BED4-175B-479A-BA40-A3F1C9125F2C}" type="presOf" srcId="{BE6FAA32-352F-4B89-9442-6FF169BF6D44}" destId="{39FCB09B-7CBC-49D2-95AB-E3CCEEC73EB8}" srcOrd="0" destOrd="0" presId="urn:microsoft.com/office/officeart/2005/8/layout/vList5"/>
    <dgm:cxn modelId="{17F8B1A7-DCA8-4BDE-BD9B-40C7522C1BBB}" type="presOf" srcId="{FF75D60C-4FAF-4CB7-A395-96BC553E2A8C}" destId="{59D9BB2A-71F4-48F1-9ADC-E71DC4484EA4}" srcOrd="0" destOrd="1" presId="urn:microsoft.com/office/officeart/2005/8/layout/vList5"/>
    <dgm:cxn modelId="{3F87AD1A-C9D2-4C64-ACE2-6034A05DCA91}" srcId="{5C0458E8-2A1F-4AF1-925D-D05C5B0F5DDE}" destId="{0EBC20FA-CB05-4D13-8FFD-2787F2F72D6F}" srcOrd="0" destOrd="0" parTransId="{5EA26C41-F65E-4B53-ABF6-915737615D79}" sibTransId="{7558E37D-4D3F-447F-A8C5-9B481B7D4195}"/>
    <dgm:cxn modelId="{AB5E9ED7-294E-46F6-B876-F76A11F39C89}" type="presOf" srcId="{48A6EE54-62B1-4EDF-8171-AD1A17D9AA2C}" destId="{66F2393C-2462-4786-A1BE-E9E47D20E615}" srcOrd="0" destOrd="0" presId="urn:microsoft.com/office/officeart/2005/8/layout/vList5"/>
    <dgm:cxn modelId="{4358F18A-0691-47F8-A8D3-0ABB2B099D63}" type="presOf" srcId="{5C0458E8-2A1F-4AF1-925D-D05C5B0F5DDE}" destId="{BA5B09DC-55BB-4F0B-8D70-1D2732568595}" srcOrd="0" destOrd="0" presId="urn:microsoft.com/office/officeart/2005/8/layout/vList5"/>
    <dgm:cxn modelId="{4E5D47C2-9FC8-4D4A-9F46-C02565E2197D}" srcId="{48A6EE54-62B1-4EDF-8171-AD1A17D9AA2C}" destId="{BE6FAA32-352F-4B89-9442-6FF169BF6D44}" srcOrd="0" destOrd="0" parTransId="{41495CE6-3843-43A7-A7D7-901DE8EBBD5E}" sibTransId="{66A252C3-8FF6-4B6B-9CB9-254893A4EE95}"/>
    <dgm:cxn modelId="{E8DDCE8A-5D82-4F77-9E88-3D115528553F}" srcId="{61A25729-8FCA-46F5-928D-E85EC7071E77}" destId="{7DD3A87B-1125-477E-A188-D7081BDB0D43}" srcOrd="0" destOrd="0" parTransId="{DA863EBA-E324-4B93-B023-CA903EC1A0D3}" sibTransId="{AC48B834-696C-4658-A8F8-6BE9049BAD8B}"/>
    <dgm:cxn modelId="{FD1E2322-EE7C-4F66-8C96-94DE5D5CC45C}" type="presOf" srcId="{0EBC20FA-CB05-4D13-8FFD-2787F2F72D6F}" destId="{59D9BB2A-71F4-48F1-9ADC-E71DC4484EA4}" srcOrd="0" destOrd="0" presId="urn:microsoft.com/office/officeart/2005/8/layout/vList5"/>
    <dgm:cxn modelId="{C0133A93-306F-4ACC-9813-8BC9939AFB8A}" srcId="{24F4D96E-8143-4185-ADB8-2345D7FFABF2}" destId="{5C0458E8-2A1F-4AF1-925D-D05C5B0F5DDE}" srcOrd="1" destOrd="0" parTransId="{7FCDC999-75B7-4BD4-AB46-B9AEEC70372F}" sibTransId="{ADFEE9B3-B9CA-423E-830F-C6564B5FCD27}"/>
    <dgm:cxn modelId="{61BED107-549E-4A9B-A0A8-B2BFA8650408}" srcId="{24F4D96E-8143-4185-ADB8-2345D7FFABF2}" destId="{48A6EE54-62B1-4EDF-8171-AD1A17D9AA2C}" srcOrd="0" destOrd="0" parTransId="{83A66B18-386E-4404-8F54-FF3BD820FDB0}" sibTransId="{1927DF04-5E1D-4BF6-BECD-E2E05E9D37F6}"/>
    <dgm:cxn modelId="{E4E98A45-0BED-46A9-A595-2676366926A1}" srcId="{24F4D96E-8143-4185-ADB8-2345D7FFABF2}" destId="{61A25729-8FCA-46F5-928D-E85EC7071E77}" srcOrd="2" destOrd="0" parTransId="{E15EDC97-7730-4A0F-BC90-CF1C4791F13D}" sibTransId="{08BDCDA7-4604-4565-927F-26EE12BA2CD6}"/>
    <dgm:cxn modelId="{D14405ED-DB90-4B40-B19A-073F5757EEBA}" srcId="{5C0458E8-2A1F-4AF1-925D-D05C5B0F5DDE}" destId="{FF75D60C-4FAF-4CB7-A395-96BC553E2A8C}" srcOrd="1" destOrd="0" parTransId="{862D45C4-5A96-4DAE-AB7D-C8E0B4CFB76E}" sibTransId="{00371F2F-C566-429F-9907-78B4E9A3D2A4}"/>
    <dgm:cxn modelId="{B7EA1066-79DB-46E8-957F-80223591792A}" type="presOf" srcId="{61A25729-8FCA-46F5-928D-E85EC7071E77}" destId="{F49B34F2-4CBD-4B08-89F8-1B091BCB761A}" srcOrd="0" destOrd="0" presId="urn:microsoft.com/office/officeart/2005/8/layout/vList5"/>
    <dgm:cxn modelId="{1432AD06-5283-41B6-AB6A-59D86C4CDEBA}" type="presParOf" srcId="{B5AF554E-2849-41F4-8159-E6E513ADBE51}" destId="{9F21F291-4C3A-4D56-B0C5-B19DA14D6196}" srcOrd="0" destOrd="0" presId="urn:microsoft.com/office/officeart/2005/8/layout/vList5"/>
    <dgm:cxn modelId="{EED05EE6-8FE6-4251-A292-C5E7C424FD8E}" type="presParOf" srcId="{9F21F291-4C3A-4D56-B0C5-B19DA14D6196}" destId="{66F2393C-2462-4786-A1BE-E9E47D20E615}" srcOrd="0" destOrd="0" presId="urn:microsoft.com/office/officeart/2005/8/layout/vList5"/>
    <dgm:cxn modelId="{0D14A896-1A5A-49D2-A24F-6139A2E66501}" type="presParOf" srcId="{9F21F291-4C3A-4D56-B0C5-B19DA14D6196}" destId="{39FCB09B-7CBC-49D2-95AB-E3CCEEC73EB8}" srcOrd="1" destOrd="0" presId="urn:microsoft.com/office/officeart/2005/8/layout/vList5"/>
    <dgm:cxn modelId="{9BF61BDE-5D46-4792-A38C-7CDC2DF74BC6}" type="presParOf" srcId="{B5AF554E-2849-41F4-8159-E6E513ADBE51}" destId="{2E70952F-1C7D-411D-B5D2-EFE7CDE88A32}" srcOrd="1" destOrd="0" presId="urn:microsoft.com/office/officeart/2005/8/layout/vList5"/>
    <dgm:cxn modelId="{CAEB0C30-E0E0-4D64-84EB-4FD7C0D0FAE1}" type="presParOf" srcId="{B5AF554E-2849-41F4-8159-E6E513ADBE51}" destId="{4063F6D8-17A5-4EFA-9CDA-E81A4963F9AF}" srcOrd="2" destOrd="0" presId="urn:microsoft.com/office/officeart/2005/8/layout/vList5"/>
    <dgm:cxn modelId="{354D2907-35F0-451A-B471-B21BF6B48695}" type="presParOf" srcId="{4063F6D8-17A5-4EFA-9CDA-E81A4963F9AF}" destId="{BA5B09DC-55BB-4F0B-8D70-1D2732568595}" srcOrd="0" destOrd="0" presId="urn:microsoft.com/office/officeart/2005/8/layout/vList5"/>
    <dgm:cxn modelId="{248EE6EF-71C9-46E9-8741-44D6EEDF0C2D}" type="presParOf" srcId="{4063F6D8-17A5-4EFA-9CDA-E81A4963F9AF}" destId="{59D9BB2A-71F4-48F1-9ADC-E71DC4484EA4}" srcOrd="1" destOrd="0" presId="urn:microsoft.com/office/officeart/2005/8/layout/vList5"/>
    <dgm:cxn modelId="{CD4D99C2-90A3-40A1-83DA-3EC98EA2D78C}" type="presParOf" srcId="{B5AF554E-2849-41F4-8159-E6E513ADBE51}" destId="{DDE6621F-DBF0-4DA6-BB78-B50F12E7777E}" srcOrd="3" destOrd="0" presId="urn:microsoft.com/office/officeart/2005/8/layout/vList5"/>
    <dgm:cxn modelId="{18F4AA03-0CBB-4E1E-8C77-E075D51C6CDF}" type="presParOf" srcId="{B5AF554E-2849-41F4-8159-E6E513ADBE51}" destId="{6115E35A-CB59-4011-8A64-9CA64A2DCA57}" srcOrd="4" destOrd="0" presId="urn:microsoft.com/office/officeart/2005/8/layout/vList5"/>
    <dgm:cxn modelId="{F9A642E0-2921-4791-B2AC-0173AF475241}" type="presParOf" srcId="{6115E35A-CB59-4011-8A64-9CA64A2DCA57}" destId="{F49B34F2-4CBD-4B08-89F8-1B091BCB761A}" srcOrd="0" destOrd="0" presId="urn:microsoft.com/office/officeart/2005/8/layout/vList5"/>
    <dgm:cxn modelId="{89238C9B-0FCF-47E8-AEA7-5A66DC533908}" type="presParOf" srcId="{6115E35A-CB59-4011-8A64-9CA64A2DCA57}" destId="{405B545F-3FDE-497D-8A82-6D5C176C1F56}" srcOrd="1" destOrd="0" presId="urn:microsoft.com/office/officeart/2005/8/layout/vList5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login/?locale=ru_RU" TargetMode="External"/><Relationship Id="rId2" Type="http://schemas.openxmlformats.org/officeDocument/2006/relationships/hyperlink" Target="https://www.instagram.com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5818" y="3633549"/>
            <a:ext cx="12978765" cy="1474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800"/>
              </a:lnSpc>
              <a:buNone/>
            </a:pP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ea typeface="Lato Bold" pitchFamily="34" charset="-122"/>
                <a:cs typeface="Times New Roman" pitchFamily="18" charset="0"/>
              </a:rPr>
              <a:t>Интерпретация заключения ПМПК в ТиПО</a:t>
            </a:r>
            <a:endParaRPr lang="en-US" sz="4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25818" y="5446514"/>
            <a:ext cx="12978765" cy="13841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900"/>
              </a:lnSpc>
              <a:buSzPct val="100000"/>
              <a:buChar char="•"/>
            </a:pPr>
            <a:r>
              <a:rPr lang="en-US" sz="1850" b="1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Бакмаганбетова Бахытгуль Нуртаевна , педагог-психолог, методист, педагог-мастер, магистр специального (дефектологического) образования </a:t>
            </a:r>
            <a:r>
              <a:rPr lang="en-US" sz="1850" b="1" dirty="0" err="1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Карагандинской</a:t>
            </a:r>
            <a:r>
              <a:rPr lang="en-US" sz="1850" b="1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1850" b="1" dirty="0" err="1" smtClean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областн</a:t>
            </a:r>
            <a:r>
              <a:rPr lang="ru-RU" sz="1850" b="1" dirty="0" smtClean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ой </a:t>
            </a:r>
            <a:r>
              <a:rPr lang="en-US" sz="1850" b="1" dirty="0" smtClean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ПМПК </a:t>
            </a:r>
            <a:endParaRPr lang="en-US" sz="1850" dirty="0"/>
          </a:p>
        </p:txBody>
      </p:sp>
      <p:sp>
        <p:nvSpPr>
          <p:cNvPr id="4" name="Text 2"/>
          <p:cNvSpPr/>
          <p:nvPr/>
        </p:nvSpPr>
        <p:spPr>
          <a:xfrm>
            <a:off x="825818" y="7084219"/>
            <a:ext cx="12978765" cy="4613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endParaRPr lang="en-US" sz="23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49535"/>
          </a:xfrm>
          <a:prstGeom prst="rect">
            <a:avLst/>
          </a:prstGeom>
        </p:spPr>
      </p:pic>
      <p:pic>
        <p:nvPicPr>
          <p:cNvPr id="1026" name="Picture 2" descr="C:\Users\USER\Desktop\логотип 25 лет ПМПК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629" y="566495"/>
            <a:ext cx="1590378" cy="11329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8971" y="530510"/>
            <a:ext cx="7479744" cy="7360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750"/>
              </a:lnSpc>
            </a:pPr>
            <a:r>
              <a:rPr lang="ru-RU" sz="4800" i="1" dirty="0" smtClean="0">
                <a:latin typeface="Times New Roman" pitchFamily="18" charset="0"/>
                <a:cs typeface="Times New Roman" pitchFamily="18" charset="0"/>
              </a:rPr>
              <a:t>Нарушение </a:t>
            </a:r>
            <a:r>
              <a:rPr lang="ru-RU" sz="4800" i="1" dirty="0">
                <a:latin typeface="Times New Roman" pitchFamily="18" charset="0"/>
                <a:cs typeface="Times New Roman" pitchFamily="18" charset="0"/>
              </a:rPr>
              <a:t>поведения</a:t>
            </a:r>
            <a:endParaRPr lang="en-US" sz="4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24389" y="1266554"/>
            <a:ext cx="11498240" cy="5641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kk-KZ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Определена </a:t>
            </a:r>
            <a:r>
              <a:rPr lang="kk-KZ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специальная психолого-педагогическая поддержка в лице педагога-ассистента</a:t>
            </a:r>
            <a:r>
              <a:rPr lang="kk-KZ" sz="2800" dirty="0">
                <a:solidFill>
                  <a:srgbClr val="FF0000"/>
                </a:solidFill>
              </a:rPr>
              <a:t>.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824389" y="2352021"/>
            <a:ext cx="2944297" cy="36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kk-KZ" sz="2400" i="1" dirty="0" smtClean="0">
                <a:latin typeface="Times New Roman" pitchFamily="18" charset="0"/>
                <a:cs typeface="Times New Roman" pitchFamily="18" charset="0"/>
              </a:rPr>
              <a:t>Квалификационные требования </a:t>
            </a:r>
            <a:r>
              <a:rPr lang="kk-KZ" sz="2400" i="1" dirty="0">
                <a:latin typeface="Times New Roman" pitchFamily="18" charset="0"/>
                <a:cs typeface="Times New Roman" pitchFamily="18" charset="0"/>
              </a:rPr>
              <a:t>педагога-ассистента </a:t>
            </a:r>
            <a:r>
              <a:rPr lang="kk-KZ" sz="2400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Приказ 338)</a:t>
            </a:r>
            <a:endParaRPr lang="en-US" sz="23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824389" y="3374571"/>
            <a:ext cx="2944297" cy="36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endParaRPr lang="en-US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824389" y="3742593"/>
            <a:ext cx="11498240" cy="3441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9942" y="0"/>
            <a:ext cx="1480457" cy="8229600"/>
          </a:xfrm>
          <a:prstGeom prst="rect">
            <a:avLst/>
          </a:prstGeom>
        </p:spPr>
      </p:pic>
      <p:graphicFrame>
        <p:nvGraphicFramePr>
          <p:cNvPr id="8" name="Схема 7"/>
          <p:cNvGraphicFramePr/>
          <p:nvPr/>
        </p:nvGraphicFramePr>
        <p:xfrm>
          <a:off x="824389" y="3088064"/>
          <a:ext cx="11367611" cy="4277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2" descr="C:\Users\USER\Desktop\логотип 25 лет ПМПК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040021" y="133564"/>
            <a:ext cx="1590378" cy="11329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3420428"/>
            <a:ext cx="6150054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050"/>
              </a:lnSpc>
              <a:buNone/>
            </a:pPr>
            <a:endParaRPr lang="en-US" sz="4850" dirty="0"/>
          </a:p>
        </p:txBody>
      </p:sp>
      <p:sp>
        <p:nvSpPr>
          <p:cNvPr id="3" name="Text 1"/>
          <p:cNvSpPr/>
          <p:nvPr/>
        </p:nvSpPr>
        <p:spPr>
          <a:xfrm>
            <a:off x="864037" y="4438769"/>
            <a:ext cx="61500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endParaRPr lang="en-US" sz="1900" dirty="0"/>
          </a:p>
        </p:txBody>
      </p:sp>
      <p:graphicFrame>
        <p:nvGraphicFramePr>
          <p:cNvPr id="8" name="Схема 7"/>
          <p:cNvGraphicFramePr/>
          <p:nvPr/>
        </p:nvGraphicFramePr>
        <p:xfrm>
          <a:off x="2438400" y="1741714"/>
          <a:ext cx="9753600" cy="5624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1611086" y="391886"/>
            <a:ext cx="12431485" cy="10885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Типовые штаты работников организаций образования по отдельным должностям, общие для организаций образования (за исключением организаций высшего и (или) послевузовского образования </a:t>
            </a:r>
          </a:p>
          <a:p>
            <a:pPr lvl="0" algn="ctr"/>
            <a:r>
              <a:rPr lang="ru-RU" sz="20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Глава 8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USER\Desktop\логотип 25 лет ПМПК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848" y="0"/>
            <a:ext cx="1590378" cy="11329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65848" y="693420"/>
            <a:ext cx="12498705" cy="685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Правила деятельности </a:t>
            </a: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службы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психолого-педагогического сопровождения </a:t>
            </a: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организациях образования</a:t>
            </a:r>
          </a:p>
        </p:txBody>
      </p:sp>
      <p:sp>
        <p:nvSpPr>
          <p:cNvPr id="3" name="Text 1"/>
          <p:cNvSpPr/>
          <p:nvPr/>
        </p:nvSpPr>
        <p:spPr>
          <a:xfrm>
            <a:off x="1065848" y="1670685"/>
            <a:ext cx="12498705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700" dirty="0"/>
          </a:p>
        </p:txBody>
      </p:sp>
      <p:sp>
        <p:nvSpPr>
          <p:cNvPr id="4" name="Shape 2"/>
          <p:cNvSpPr/>
          <p:nvPr/>
        </p:nvSpPr>
        <p:spPr>
          <a:xfrm>
            <a:off x="7299960" y="2220992"/>
            <a:ext cx="30480" cy="5315069"/>
          </a:xfrm>
          <a:prstGeom prst="roundRect">
            <a:avLst>
              <a:gd name="adj" fmla="val 107911"/>
            </a:avLst>
          </a:prstGeom>
          <a:solidFill>
            <a:srgbClr val="CBC5B8"/>
          </a:solidFill>
          <a:ln/>
        </p:spPr>
      </p:sp>
      <p:sp>
        <p:nvSpPr>
          <p:cNvPr id="5" name="Shape 3"/>
          <p:cNvSpPr/>
          <p:nvPr/>
        </p:nvSpPr>
        <p:spPr>
          <a:xfrm>
            <a:off x="6441222" y="2452330"/>
            <a:ext cx="657820" cy="30480"/>
          </a:xfrm>
          <a:prstGeom prst="roundRect">
            <a:avLst>
              <a:gd name="adj" fmla="val 107911"/>
            </a:avLst>
          </a:prstGeom>
          <a:solidFill>
            <a:srgbClr val="CBC5B8"/>
          </a:solidFill>
          <a:ln/>
        </p:spPr>
      </p:sp>
      <p:sp>
        <p:nvSpPr>
          <p:cNvPr id="6" name="Shape 4"/>
          <p:cNvSpPr/>
          <p:nvPr/>
        </p:nvSpPr>
        <p:spPr>
          <a:xfrm>
            <a:off x="7068562" y="2220992"/>
            <a:ext cx="493276" cy="493276"/>
          </a:xfrm>
          <a:prstGeom prst="roundRect">
            <a:avLst>
              <a:gd name="adj" fmla="val 6668"/>
            </a:avLst>
          </a:prstGeom>
          <a:solidFill>
            <a:srgbClr val="E5DFD2"/>
          </a:solidFill>
          <a:ln/>
        </p:spPr>
      </p:sp>
      <p:sp>
        <p:nvSpPr>
          <p:cNvPr id="7" name="Text 5"/>
          <p:cNvSpPr/>
          <p:nvPr/>
        </p:nvSpPr>
        <p:spPr>
          <a:xfrm>
            <a:off x="7150715" y="2262009"/>
            <a:ext cx="328851" cy="4111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1</a:t>
            </a:r>
            <a:endParaRPr lang="en-US" sz="2550" dirty="0"/>
          </a:p>
        </p:txBody>
      </p:sp>
      <p:sp>
        <p:nvSpPr>
          <p:cNvPr id="8" name="Text 6"/>
          <p:cNvSpPr/>
          <p:nvPr/>
        </p:nvSpPr>
        <p:spPr>
          <a:xfrm>
            <a:off x="3477935" y="2296358"/>
            <a:ext cx="2740938" cy="342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650"/>
              </a:lnSpc>
            </a:pP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Деятельность СППС организуется: </a:t>
            </a:r>
            <a:r>
              <a:rPr lang="ru-RU" sz="2400" dirty="0"/>
              <a:t> </a:t>
            </a:r>
            <a:endParaRPr lang="en-US" sz="2150" dirty="0"/>
          </a:p>
        </p:txBody>
      </p:sp>
      <p:sp>
        <p:nvSpPr>
          <p:cNvPr id="9" name="Text 7"/>
          <p:cNvSpPr/>
          <p:nvPr/>
        </p:nvSpPr>
        <p:spPr>
          <a:xfrm>
            <a:off x="1065848" y="2755702"/>
            <a:ext cx="5153025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600"/>
              </a:lnSpc>
            </a:pPr>
            <a:r>
              <a:rPr lang="ru-RU" sz="1600" dirty="0"/>
              <a:t>4)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уровне технического и профессионального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образования</a:t>
            </a:r>
          </a:p>
          <a:p>
            <a:pPr algn="r">
              <a:lnSpc>
                <a:spcPts val="26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послесреднего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образования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ts val="26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психолого-педагогическое сопровождение обучающихся,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</a:t>
            </a:r>
          </a:p>
          <a:p>
            <a:pPr algn="r">
              <a:lnSpc>
                <a:spcPts val="26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том числе лиц (детей) с особыми образовательными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потребностям</a:t>
            </a:r>
          </a:p>
          <a:p>
            <a:pPr algn="r">
              <a:lnSpc>
                <a:spcPts val="26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процессе обучения, получения профессии и социализации.</a:t>
            </a:r>
          </a:p>
          <a:p>
            <a:pPr marL="0" indent="0" algn="r">
              <a:lnSpc>
                <a:spcPts val="2600"/>
              </a:lnSpc>
              <a:buNone/>
            </a:pPr>
            <a:r>
              <a:rPr lang="en-US" sz="1700" dirty="0" smtClean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.</a:t>
            </a:r>
            <a:endParaRPr lang="en-US" sz="1700" dirty="0"/>
          </a:p>
        </p:txBody>
      </p:sp>
      <p:sp>
        <p:nvSpPr>
          <p:cNvPr id="10" name="Shape 8"/>
          <p:cNvSpPr/>
          <p:nvPr/>
        </p:nvSpPr>
        <p:spPr>
          <a:xfrm>
            <a:off x="7561838" y="3056454"/>
            <a:ext cx="657820" cy="30480"/>
          </a:xfrm>
          <a:prstGeom prst="roundRect">
            <a:avLst>
              <a:gd name="adj" fmla="val 107911"/>
            </a:avLst>
          </a:prstGeom>
          <a:solidFill>
            <a:srgbClr val="CBC5B8"/>
          </a:solidFill>
          <a:ln/>
        </p:spPr>
      </p:sp>
      <p:sp>
        <p:nvSpPr>
          <p:cNvPr id="11" name="Shape 9"/>
          <p:cNvSpPr/>
          <p:nvPr/>
        </p:nvSpPr>
        <p:spPr>
          <a:xfrm>
            <a:off x="7053322" y="2799219"/>
            <a:ext cx="493276" cy="493276"/>
          </a:xfrm>
          <a:prstGeom prst="roundRect">
            <a:avLst>
              <a:gd name="adj" fmla="val 6668"/>
            </a:avLst>
          </a:prstGeom>
          <a:solidFill>
            <a:srgbClr val="E5DFD2"/>
          </a:solidFill>
          <a:ln/>
        </p:spPr>
      </p:sp>
      <p:sp>
        <p:nvSpPr>
          <p:cNvPr id="12" name="Text 10"/>
          <p:cNvSpPr/>
          <p:nvPr/>
        </p:nvSpPr>
        <p:spPr>
          <a:xfrm>
            <a:off x="7166014" y="2881372"/>
            <a:ext cx="328851" cy="4111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2</a:t>
            </a:r>
            <a:endParaRPr lang="en-US" sz="2550" dirty="0"/>
          </a:p>
        </p:txBody>
      </p:sp>
      <p:sp>
        <p:nvSpPr>
          <p:cNvPr id="13" name="Text 11"/>
          <p:cNvSpPr/>
          <p:nvPr/>
        </p:nvSpPr>
        <p:spPr>
          <a:xfrm>
            <a:off x="8411528" y="2799219"/>
            <a:ext cx="2740938" cy="342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50"/>
              </a:lnSpc>
            </a:pP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СППС является коллегиальным органом </a:t>
            </a:r>
            <a:r>
              <a:rPr lang="en-US" sz="2150" b="1" dirty="0" smtClean="0">
                <a:solidFill>
                  <a:srgbClr val="FF0000"/>
                </a:solidFill>
                <a:latin typeface="Times New Roman" pitchFamily="18" charset="0"/>
                <a:ea typeface="Lato Bold" pitchFamily="34" charset="-122"/>
                <a:cs typeface="Times New Roman" pitchFamily="18" charset="0"/>
              </a:rPr>
              <a:t> </a:t>
            </a:r>
            <a:endParaRPr lang="en-US" sz="215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7561838" y="3292495"/>
            <a:ext cx="5153025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ответственным за обеспечение психологического благополучия обучающихся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lnSpc>
                <a:spcPts val="26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том числе лиц (детей) с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ООП,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формирование их учебной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мотивации</a:t>
            </a:r>
          </a:p>
          <a:p>
            <a:pPr>
              <a:lnSpc>
                <a:spcPts val="26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успеваемости, творческой самореализации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профессиональную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ориентацию</a:t>
            </a:r>
          </a:p>
          <a:p>
            <a:pPr>
              <a:lnSpc>
                <a:spcPts val="26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оказание психолого-педагогического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сопровождения</a:t>
            </a:r>
          </a:p>
          <a:p>
            <a:pPr>
              <a:lnSpc>
                <a:spcPts val="26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участникам образовательного процесса.</a:t>
            </a:r>
            <a:endParaRPr lang="en-US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6441222" y="4828223"/>
            <a:ext cx="657820" cy="30480"/>
          </a:xfrm>
          <a:prstGeom prst="roundRect">
            <a:avLst>
              <a:gd name="adj" fmla="val 107911"/>
            </a:avLst>
          </a:prstGeom>
          <a:solidFill>
            <a:srgbClr val="CBC5B8"/>
          </a:solidFill>
          <a:ln/>
        </p:spPr>
      </p:sp>
      <p:sp>
        <p:nvSpPr>
          <p:cNvPr id="16" name="Shape 14"/>
          <p:cNvSpPr/>
          <p:nvPr/>
        </p:nvSpPr>
        <p:spPr>
          <a:xfrm>
            <a:off x="7068562" y="4596884"/>
            <a:ext cx="493276" cy="493276"/>
          </a:xfrm>
          <a:prstGeom prst="roundRect">
            <a:avLst>
              <a:gd name="adj" fmla="val 6668"/>
            </a:avLst>
          </a:prstGeom>
          <a:solidFill>
            <a:srgbClr val="E5DFD2"/>
          </a:solidFill>
          <a:ln/>
        </p:spPr>
      </p:sp>
      <p:sp>
        <p:nvSpPr>
          <p:cNvPr id="17" name="Text 15"/>
          <p:cNvSpPr/>
          <p:nvPr/>
        </p:nvSpPr>
        <p:spPr>
          <a:xfrm>
            <a:off x="7150715" y="4637901"/>
            <a:ext cx="328851" cy="4111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3</a:t>
            </a:r>
            <a:endParaRPr lang="en-US" sz="2550" dirty="0"/>
          </a:p>
        </p:txBody>
      </p:sp>
      <p:sp>
        <p:nvSpPr>
          <p:cNvPr id="18" name="Text 16"/>
          <p:cNvSpPr/>
          <p:nvPr/>
        </p:nvSpPr>
        <p:spPr>
          <a:xfrm>
            <a:off x="3477935" y="4672251"/>
            <a:ext cx="2740938" cy="342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650"/>
              </a:lnSpc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Состав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СППС</a:t>
            </a:r>
            <a:endParaRPr lang="en-US" sz="215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1065848" y="5131594"/>
            <a:ext cx="5153025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6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Заместители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руководителей,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ts val="26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педагоги-психологи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социальные педагоги, специальные педагоги,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ts val="26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педагоги-ассистенты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педагоги-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профориентаторы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r">
              <a:lnSpc>
                <a:spcPts val="2600"/>
              </a:lnSpc>
              <a:buNone/>
            </a:pPr>
            <a:r>
              <a:rPr lang="en-US" sz="1700" dirty="0" smtClean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.</a:t>
            </a:r>
            <a:endParaRPr lang="en-US" sz="1700" dirty="0"/>
          </a:p>
        </p:txBody>
      </p:sp>
      <p:sp>
        <p:nvSpPr>
          <p:cNvPr id="20" name="Shape 18"/>
          <p:cNvSpPr/>
          <p:nvPr/>
        </p:nvSpPr>
        <p:spPr>
          <a:xfrm>
            <a:off x="7561838" y="5295304"/>
            <a:ext cx="657820" cy="30480"/>
          </a:xfrm>
          <a:prstGeom prst="roundRect">
            <a:avLst>
              <a:gd name="adj" fmla="val 107911"/>
            </a:avLst>
          </a:prstGeom>
          <a:solidFill>
            <a:srgbClr val="CBC5B8"/>
          </a:solidFill>
          <a:ln/>
        </p:spPr>
      </p:sp>
      <p:sp>
        <p:nvSpPr>
          <p:cNvPr id="21" name="Shape 19"/>
          <p:cNvSpPr/>
          <p:nvPr/>
        </p:nvSpPr>
        <p:spPr>
          <a:xfrm>
            <a:off x="7038082" y="5213151"/>
            <a:ext cx="493276" cy="493276"/>
          </a:xfrm>
          <a:prstGeom prst="roundRect">
            <a:avLst>
              <a:gd name="adj" fmla="val 6668"/>
            </a:avLst>
          </a:prstGeom>
          <a:solidFill>
            <a:srgbClr val="E5DFD2"/>
          </a:solidFill>
          <a:ln/>
        </p:spPr>
      </p:sp>
      <p:sp>
        <p:nvSpPr>
          <p:cNvPr id="22" name="Text 20"/>
          <p:cNvSpPr/>
          <p:nvPr/>
        </p:nvSpPr>
        <p:spPr>
          <a:xfrm>
            <a:off x="7150715" y="5295304"/>
            <a:ext cx="328851" cy="4111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4</a:t>
            </a:r>
            <a:endParaRPr lang="en-US" sz="2550" dirty="0"/>
          </a:p>
        </p:txBody>
      </p:sp>
      <p:sp>
        <p:nvSpPr>
          <p:cNvPr id="23" name="Text 21"/>
          <p:cNvSpPr/>
          <p:nvPr/>
        </p:nvSpPr>
        <p:spPr>
          <a:xfrm>
            <a:off x="8411528" y="5120282"/>
            <a:ext cx="2740938" cy="342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50"/>
              </a:lnSpc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Направления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деятельности СППС</a:t>
            </a:r>
            <a:endParaRPr lang="en-US" sz="215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7753708" y="5578673"/>
            <a:ext cx="5153025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развивающее (коррекционное) направление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предусматривает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индивидуальную, подгрупповую, групповую работу с обучающимися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том числе лицами (детьми) с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ООП по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формированию образовательного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пространства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мотивации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 обучению, а также развитию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ЗУН , возможностей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 способов их приобретения и проявления 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воспитательно-образовательной,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учебной и познавательной деятельности.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Включает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организацию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работы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педагогов по выявлению и преодолению трудностей в воспитании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обучении и поведении обучающихся, выявляемых в ходе оценки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ООП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основе комплексного взаимодействия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специалистов  СППС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(педагоги-психологи, социальные педагоги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специальные педагоги,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педагоги-ассистенты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);</a:t>
            </a:r>
          </a:p>
        </p:txBody>
      </p:sp>
      <p:pic>
        <p:nvPicPr>
          <p:cNvPr id="25" name="Picture 2" descr="C:\Users\USER\Desktop\логотип 25 лет ПМП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659" y="126925"/>
            <a:ext cx="1590378" cy="11329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65848" y="693420"/>
            <a:ext cx="12498705" cy="685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Психолого-педагогическое сопровождение в организациях образования 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065848" y="1670685"/>
            <a:ext cx="12498705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700" dirty="0"/>
          </a:p>
        </p:txBody>
      </p:sp>
      <p:sp>
        <p:nvSpPr>
          <p:cNvPr id="4" name="Shape 2"/>
          <p:cNvSpPr/>
          <p:nvPr/>
        </p:nvSpPr>
        <p:spPr>
          <a:xfrm>
            <a:off x="7299960" y="2220992"/>
            <a:ext cx="30480" cy="5315069"/>
          </a:xfrm>
          <a:prstGeom prst="roundRect">
            <a:avLst>
              <a:gd name="adj" fmla="val 107911"/>
            </a:avLst>
          </a:prstGeom>
          <a:solidFill>
            <a:srgbClr val="CBC5B8"/>
          </a:solidFill>
          <a:ln/>
        </p:spPr>
      </p:sp>
      <p:sp>
        <p:nvSpPr>
          <p:cNvPr id="5" name="Shape 3"/>
          <p:cNvSpPr/>
          <p:nvPr/>
        </p:nvSpPr>
        <p:spPr>
          <a:xfrm>
            <a:off x="6441222" y="2452330"/>
            <a:ext cx="657820" cy="30480"/>
          </a:xfrm>
          <a:prstGeom prst="roundRect">
            <a:avLst>
              <a:gd name="adj" fmla="val 107911"/>
            </a:avLst>
          </a:prstGeom>
          <a:solidFill>
            <a:srgbClr val="CBC5B8"/>
          </a:solidFill>
          <a:ln/>
        </p:spPr>
      </p:sp>
      <p:sp>
        <p:nvSpPr>
          <p:cNvPr id="6" name="Shape 4"/>
          <p:cNvSpPr/>
          <p:nvPr/>
        </p:nvSpPr>
        <p:spPr>
          <a:xfrm>
            <a:off x="7068562" y="2220992"/>
            <a:ext cx="493276" cy="493276"/>
          </a:xfrm>
          <a:prstGeom prst="roundRect">
            <a:avLst>
              <a:gd name="adj" fmla="val 6668"/>
            </a:avLst>
          </a:prstGeom>
          <a:solidFill>
            <a:srgbClr val="E5DFD2"/>
          </a:solidFill>
          <a:ln/>
        </p:spPr>
      </p:sp>
      <p:sp>
        <p:nvSpPr>
          <p:cNvPr id="7" name="Text 5"/>
          <p:cNvSpPr/>
          <p:nvPr/>
        </p:nvSpPr>
        <p:spPr>
          <a:xfrm>
            <a:off x="7150715" y="2262009"/>
            <a:ext cx="328851" cy="4111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1</a:t>
            </a:r>
            <a:endParaRPr lang="en-US" sz="2550" dirty="0"/>
          </a:p>
        </p:txBody>
      </p:sp>
      <p:sp>
        <p:nvSpPr>
          <p:cNvPr id="9" name="Text 7"/>
          <p:cNvSpPr/>
          <p:nvPr/>
        </p:nvSpPr>
        <p:spPr>
          <a:xfrm>
            <a:off x="1288197" y="2001917"/>
            <a:ext cx="5153025" cy="1841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Педагоги-ассистенты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оказывают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индивидуальное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сопровождение детям с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ООП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7561838" y="3812619"/>
            <a:ext cx="657820" cy="30480"/>
          </a:xfrm>
          <a:prstGeom prst="roundRect">
            <a:avLst>
              <a:gd name="adj" fmla="val 107911"/>
            </a:avLst>
          </a:prstGeom>
          <a:solidFill>
            <a:srgbClr val="CBC5B8"/>
          </a:solidFill>
          <a:ln/>
        </p:spPr>
      </p:sp>
      <p:sp>
        <p:nvSpPr>
          <p:cNvPr id="11" name="Shape 9"/>
          <p:cNvSpPr/>
          <p:nvPr/>
        </p:nvSpPr>
        <p:spPr>
          <a:xfrm>
            <a:off x="7083802" y="3349823"/>
            <a:ext cx="493276" cy="493276"/>
          </a:xfrm>
          <a:prstGeom prst="roundRect">
            <a:avLst>
              <a:gd name="adj" fmla="val 6668"/>
            </a:avLst>
          </a:prstGeom>
          <a:solidFill>
            <a:srgbClr val="E5DFD2"/>
          </a:solidFill>
          <a:ln/>
        </p:spPr>
      </p:sp>
      <p:sp>
        <p:nvSpPr>
          <p:cNvPr id="12" name="Text 10"/>
          <p:cNvSpPr/>
          <p:nvPr/>
        </p:nvSpPr>
        <p:spPr>
          <a:xfrm>
            <a:off x="7217747" y="3458111"/>
            <a:ext cx="328851" cy="4111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2</a:t>
            </a:r>
            <a:endParaRPr lang="en-US" sz="2550" dirty="0"/>
          </a:p>
        </p:txBody>
      </p:sp>
      <p:sp>
        <p:nvSpPr>
          <p:cNvPr id="14" name="Text 12"/>
          <p:cNvSpPr/>
          <p:nvPr/>
        </p:nvSpPr>
        <p:spPr>
          <a:xfrm>
            <a:off x="8219658" y="3126879"/>
            <a:ext cx="5153025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Индивидуальное сопровождение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педагогом-ассистентом</a:t>
            </a:r>
          </a:p>
          <a:p>
            <a:pPr>
              <a:lnSpc>
                <a:spcPts val="26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осуществляется на основании рекомендаций ПМПК.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6112312" y="5432346"/>
            <a:ext cx="657820" cy="30480"/>
          </a:xfrm>
          <a:prstGeom prst="roundRect">
            <a:avLst>
              <a:gd name="adj" fmla="val 107911"/>
            </a:avLst>
          </a:prstGeom>
          <a:solidFill>
            <a:srgbClr val="CBC5B8"/>
          </a:solidFill>
          <a:ln/>
        </p:spPr>
      </p:sp>
      <p:sp>
        <p:nvSpPr>
          <p:cNvPr id="16" name="Shape 14"/>
          <p:cNvSpPr/>
          <p:nvPr/>
        </p:nvSpPr>
        <p:spPr>
          <a:xfrm>
            <a:off x="7053322" y="4939070"/>
            <a:ext cx="493276" cy="493276"/>
          </a:xfrm>
          <a:prstGeom prst="roundRect">
            <a:avLst>
              <a:gd name="adj" fmla="val 6668"/>
            </a:avLst>
          </a:prstGeom>
          <a:solidFill>
            <a:srgbClr val="E5DFD2"/>
          </a:solidFill>
          <a:ln/>
        </p:spPr>
      </p:sp>
      <p:sp>
        <p:nvSpPr>
          <p:cNvPr id="17" name="Text 15"/>
          <p:cNvSpPr/>
          <p:nvPr/>
        </p:nvSpPr>
        <p:spPr>
          <a:xfrm>
            <a:off x="7135534" y="4884598"/>
            <a:ext cx="328851" cy="4111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3</a:t>
            </a:r>
            <a:endParaRPr lang="en-US" sz="2550" dirty="0"/>
          </a:p>
        </p:txBody>
      </p:sp>
      <p:sp>
        <p:nvSpPr>
          <p:cNvPr id="19" name="Text 17"/>
          <p:cNvSpPr/>
          <p:nvPr/>
        </p:nvSpPr>
        <p:spPr>
          <a:xfrm>
            <a:off x="1065848" y="5131594"/>
            <a:ext cx="5153025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ru-RU" sz="20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Педагог-ассистент осуществляет </a:t>
            </a:r>
            <a:endParaRPr lang="ru-RU" sz="2000" b="1" i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индивидуальное </a:t>
            </a:r>
            <a:r>
              <a:rPr lang="ru-RU" sz="20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сопровождение 1 (одного) обучающегося с  </a:t>
            </a:r>
            <a:endParaRPr lang="ru-RU" sz="2000" b="1" i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четом </a:t>
            </a:r>
            <a:r>
              <a:rPr lang="ru-RU" sz="20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его учебной нагрузки.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2" descr="C:\Users\USER\Desktop\логотип 25 лет ПМП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629" y="126925"/>
            <a:ext cx="1590378" cy="11329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2031802"/>
            <a:ext cx="6172200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050"/>
              </a:lnSpc>
              <a:buNone/>
            </a:pPr>
            <a:endParaRPr lang="en-US" sz="4850" dirty="0"/>
          </a:p>
        </p:txBody>
      </p:sp>
      <p:sp>
        <p:nvSpPr>
          <p:cNvPr id="3" name="Text 1"/>
          <p:cNvSpPr/>
          <p:nvPr/>
        </p:nvSpPr>
        <p:spPr>
          <a:xfrm>
            <a:off x="864037" y="3395782"/>
            <a:ext cx="6150054" cy="1580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endParaRPr lang="en-US" sz="19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9763" y="1073604"/>
            <a:ext cx="3800475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4037" y="1073604"/>
            <a:ext cx="4276725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144125" y="1073604"/>
            <a:ext cx="3790950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C:\Users\USER\Desktop\логотип 25 лет ПМПК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59386"/>
            <a:ext cx="1590378" cy="11329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2438400" y="863600"/>
          <a:ext cx="9753600" cy="650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435429" y="522514"/>
            <a:ext cx="13389428" cy="7206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ru-RU" sz="2400" dirty="0"/>
              <a:t> 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ПСИХОЛОГИЯЛЫҚ-МЕДИЦИНАЛЫҚ-ПЕДАГОГИКАЛЫҚ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КЕҢЕСІНІҢ </a:t>
            </a:r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ҚОРЫТЫНДЫСЫ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ЗАКЛЮЧЕНИЕ ПСИХОЛОГО-МЕДИКО-ПЕДАГОГИЧЕСКОЙ КОНСУЛЬТАЦИИ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Берілді </a:t>
            </a:r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/ Выдано  </a:t>
            </a:r>
            <a:r>
              <a:rPr lang="kk-KZ" sz="2000" i="1" dirty="0">
                <a:latin typeface="Times New Roman" pitchFamily="18" charset="0"/>
                <a:cs typeface="Times New Roman" pitchFamily="18" charset="0"/>
              </a:rPr>
              <a:t>Оспанов Арман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ЖСН / ИИН</a:t>
            </a:r>
            <a:r>
              <a:rPr lang="kk-KZ" sz="2000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Туған мерзімі / Дата рождения  </a:t>
            </a:r>
            <a:r>
              <a:rPr lang="kk-KZ" sz="2000" i="1" dirty="0">
                <a:latin typeface="Times New Roman" pitchFamily="18" charset="0"/>
                <a:cs typeface="Times New Roman" pitchFamily="18" charset="0"/>
              </a:rPr>
              <a:t>17.10.2011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Кеңес берілген күні / Дата консультирования </a:t>
            </a:r>
            <a:r>
              <a:rPr lang="kk-KZ" sz="2000" i="1" dirty="0">
                <a:latin typeface="Times New Roman" pitchFamily="18" charset="0"/>
                <a:cs typeface="Times New Roman" pitchFamily="18" charset="0"/>
              </a:rPr>
              <a:t>  23.12.2025.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. Қорытынды / Заключение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2000" b="1" i="1" u="sng" dirty="0">
                <a:latin typeface="Times New Roman" pitchFamily="18" charset="0"/>
                <a:cs typeface="Times New Roman" pitchFamily="18" charset="0"/>
              </a:rPr>
              <a:t>Ерекше білім беру қажеттіліктері бар бала. / Ребенок</a:t>
            </a:r>
            <a:r>
              <a:rPr lang="ru-RU" sz="2000" b="1" i="1" u="sng" dirty="0">
                <a:latin typeface="Times New Roman" pitchFamily="18" charset="0"/>
                <a:cs typeface="Times New Roman" pitchFamily="18" charset="0"/>
              </a:rPr>
              <a:t> с особыми образовательными потребностями.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kk-KZ" sz="2000" i="1" dirty="0" smtClean="0">
                <a:latin typeface="Times New Roman" pitchFamily="18" charset="0"/>
                <a:cs typeface="Times New Roman" pitchFamily="18" charset="0"/>
              </a:rPr>
              <a:t>Жеңіл </a:t>
            </a:r>
            <a:r>
              <a:rPr lang="kk-KZ" sz="2000" i="1" dirty="0">
                <a:latin typeface="Times New Roman" pitchFamily="18" charset="0"/>
                <a:cs typeface="Times New Roman" pitchFamily="18" charset="0"/>
              </a:rPr>
              <a:t>түрдегі зерденің бұзылуы. / Легкое нарушение интеллекта.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Мінез -құлық бұзылыстары. / Нарушение поведения.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2000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. Білім беру бағдарламасы мен ерекше білім беру қажеттіліктері бойынша ұсынымдар </a:t>
            </a:r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Рекомендации </a:t>
            </a:r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по образовательной прогр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амме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и особым образовательным потребностям: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arenR"/>
            </a:pPr>
            <a:r>
              <a:rPr lang="kk-KZ" sz="1700" i="1" dirty="0" smtClean="0">
                <a:latin typeface="Times New Roman" pitchFamily="18" charset="0"/>
                <a:cs typeface="Times New Roman" pitchFamily="18" charset="0"/>
              </a:rPr>
              <a:t>Ерекше </a:t>
            </a:r>
            <a:r>
              <a:rPr lang="kk-KZ" sz="1700" i="1" dirty="0">
                <a:latin typeface="Times New Roman" pitchFamily="18" charset="0"/>
                <a:cs typeface="Times New Roman" pitchFamily="18" charset="0"/>
              </a:rPr>
              <a:t>білім берілуіне қажеттілігі бар адамдар үшін техникалық және кәсіптік білім берудің үлгілік оқу бағдарламасы бойынша оқыту</a:t>
            </a:r>
            <a:r>
              <a:rPr lang="kk-KZ" sz="1700" i="1" dirty="0" smtClean="0">
                <a:latin typeface="Times New Roman" pitchFamily="18" charset="0"/>
                <a:cs typeface="Times New Roman" pitchFamily="18" charset="0"/>
              </a:rPr>
              <a:t>./</a:t>
            </a:r>
          </a:p>
          <a:p>
            <a:pPr marL="457200" indent="-457200"/>
            <a:r>
              <a:rPr lang="ru-RU" sz="1700" i="1" dirty="0" smtClean="0">
                <a:latin typeface="Times New Roman" pitchFamily="18" charset="0"/>
                <a:cs typeface="Times New Roman" pitchFamily="18" charset="0"/>
              </a:rPr>
              <a:t>Обучение </a:t>
            </a:r>
            <a:r>
              <a:rPr lang="ru-RU" sz="1700" i="1" dirty="0">
                <a:latin typeface="Times New Roman" pitchFamily="18" charset="0"/>
                <a:cs typeface="Times New Roman" pitchFamily="18" charset="0"/>
              </a:rPr>
              <a:t>по типовой учебной программе технического и профессионального образования для лиц с особыми образовательными потребностями.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1700" i="1" dirty="0" smtClean="0">
                <a:latin typeface="Times New Roman" pitchFamily="18" charset="0"/>
                <a:cs typeface="Times New Roman" pitchFamily="18" charset="0"/>
              </a:rPr>
              <a:t>2)Арнайы </a:t>
            </a:r>
            <a:r>
              <a:rPr lang="kk-KZ" sz="1700" i="1" dirty="0">
                <a:latin typeface="Times New Roman" pitchFamily="18" charset="0"/>
                <a:cs typeface="Times New Roman" pitchFamily="18" charset="0"/>
              </a:rPr>
              <a:t>психологиялық-педагогикалық қолдау:   педагог-ассистентпен</a:t>
            </a:r>
            <a:r>
              <a:rPr lang="kk-KZ" sz="17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педагог-психологпен</a:t>
            </a:r>
            <a:r>
              <a:rPr lang="kk-KZ" sz="1700" i="1" dirty="0">
                <a:latin typeface="Times New Roman" pitchFamily="18" charset="0"/>
                <a:cs typeface="Times New Roman" pitchFamily="18" charset="0"/>
              </a:rPr>
              <a:t>, әлеуметтік педагогпен. / </a:t>
            </a:r>
            <a:endParaRPr lang="kk-KZ" sz="17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700" i="1" dirty="0" smtClean="0">
                <a:latin typeface="Times New Roman" pitchFamily="18" charset="0"/>
                <a:cs typeface="Times New Roman" pitchFamily="18" charset="0"/>
              </a:rPr>
              <a:t>Специальная </a:t>
            </a:r>
            <a:r>
              <a:rPr lang="ru-RU" sz="1700" i="1" dirty="0">
                <a:latin typeface="Times New Roman" pitchFamily="18" charset="0"/>
                <a:cs typeface="Times New Roman" pitchFamily="18" charset="0"/>
              </a:rPr>
              <a:t>психолого-педагогическая поддержка: педагогом-ассистентом, </a:t>
            </a:r>
            <a:r>
              <a:rPr lang="ru-RU" sz="17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педагогом-психологом</a:t>
            </a:r>
            <a:r>
              <a:rPr lang="ru-RU" sz="1700" i="1" dirty="0">
                <a:latin typeface="Times New Roman" pitchFamily="18" charset="0"/>
                <a:cs typeface="Times New Roman" pitchFamily="18" charset="0"/>
              </a:rPr>
              <a:t>, социальным педагогом.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1700" i="1" dirty="0">
                <a:latin typeface="Times New Roman" pitchFamily="18" charset="0"/>
                <a:cs typeface="Times New Roman" pitchFamily="18" charset="0"/>
              </a:rPr>
              <a:t>3) Мамандық пен біліктілікті таңдау бойынша Медициналық-әлеуметтік сараптаманың ұсынымдарын алу қажеттілігі бар </a:t>
            </a:r>
            <a:endParaRPr lang="kk-KZ" sz="17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1700" i="1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kk-KZ" sz="1700" i="1" dirty="0">
                <a:latin typeface="Times New Roman" pitchFamily="18" charset="0"/>
                <a:cs typeface="Times New Roman" pitchFamily="18" charset="0"/>
              </a:rPr>
              <a:t>выбору специальности и квалификации имеется необходимость в получении рекомендаций медико-социальной экспертизы </a:t>
            </a:r>
            <a:endParaRPr lang="kk-KZ" sz="17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kk-KZ" sz="20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kk-KZ" sz="2000" b="1" u="sng" dirty="0" smtClean="0">
                <a:latin typeface="Times New Roman" pitchFamily="18" charset="0"/>
                <a:cs typeface="Times New Roman" pitchFamily="18" charset="0"/>
              </a:rPr>
              <a:t>Қорытынды </a:t>
            </a:r>
            <a:r>
              <a:rPr lang="kk-KZ" sz="2000" b="1" u="sng" dirty="0">
                <a:latin typeface="Times New Roman" pitchFamily="18" charset="0"/>
                <a:cs typeface="Times New Roman" pitchFamily="18" charset="0"/>
              </a:rPr>
              <a:t>мен ұсынымдар кәсіптік және техникалық білім деңгейі аяқталғанға дейін жарамды. </a:t>
            </a:r>
            <a:r>
              <a:rPr lang="kk-KZ" sz="2000" b="1" u="sng" dirty="0" smtClean="0"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r>
              <a:rPr lang="kk-KZ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Заключение и рекомендации действительны до завершения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уровня профессионального 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и технического образования.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864037" y="4923234"/>
            <a:ext cx="74159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864037" y="5595938"/>
            <a:ext cx="74159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endParaRPr lang="en-US" sz="1900" dirty="0"/>
          </a:p>
        </p:txBody>
      </p:sp>
      <p:pic>
        <p:nvPicPr>
          <p:cNvPr id="5" name="Picture 2" descr="C:\Users\USER\Desktop\логотип 25 лет ПМП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4320"/>
            <a:ext cx="1590378" cy="11329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65848" y="693420"/>
            <a:ext cx="12498705" cy="685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065848" y="1670685"/>
            <a:ext cx="12498705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700" dirty="0"/>
          </a:p>
        </p:txBody>
      </p:sp>
      <p:sp>
        <p:nvSpPr>
          <p:cNvPr id="4" name="Shape 2"/>
          <p:cNvSpPr/>
          <p:nvPr/>
        </p:nvSpPr>
        <p:spPr>
          <a:xfrm>
            <a:off x="7299960" y="2220992"/>
            <a:ext cx="30480" cy="5315069"/>
          </a:xfrm>
          <a:prstGeom prst="roundRect">
            <a:avLst>
              <a:gd name="adj" fmla="val 107911"/>
            </a:avLst>
          </a:prstGeom>
          <a:solidFill>
            <a:srgbClr val="CBC5B8"/>
          </a:solidFill>
          <a:ln/>
        </p:spPr>
      </p:sp>
      <p:sp>
        <p:nvSpPr>
          <p:cNvPr id="5" name="Shape 3"/>
          <p:cNvSpPr/>
          <p:nvPr/>
        </p:nvSpPr>
        <p:spPr>
          <a:xfrm>
            <a:off x="6441222" y="2452330"/>
            <a:ext cx="657820" cy="30480"/>
          </a:xfrm>
          <a:prstGeom prst="roundRect">
            <a:avLst>
              <a:gd name="adj" fmla="val 107911"/>
            </a:avLst>
          </a:prstGeom>
          <a:solidFill>
            <a:srgbClr val="CBC5B8"/>
          </a:solidFill>
          <a:ln/>
        </p:spPr>
      </p:sp>
      <p:sp>
        <p:nvSpPr>
          <p:cNvPr id="6" name="Shape 4"/>
          <p:cNvSpPr/>
          <p:nvPr/>
        </p:nvSpPr>
        <p:spPr>
          <a:xfrm>
            <a:off x="7068562" y="2220992"/>
            <a:ext cx="493276" cy="493276"/>
          </a:xfrm>
          <a:prstGeom prst="roundRect">
            <a:avLst>
              <a:gd name="adj" fmla="val 6668"/>
            </a:avLst>
          </a:prstGeom>
          <a:solidFill>
            <a:srgbClr val="E5DFD2"/>
          </a:solidFill>
          <a:ln/>
        </p:spPr>
      </p:sp>
      <p:sp>
        <p:nvSpPr>
          <p:cNvPr id="7" name="Text 5"/>
          <p:cNvSpPr/>
          <p:nvPr/>
        </p:nvSpPr>
        <p:spPr>
          <a:xfrm>
            <a:off x="7150715" y="2262009"/>
            <a:ext cx="328851" cy="4111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1</a:t>
            </a:r>
            <a:endParaRPr lang="en-US" sz="2550" dirty="0"/>
          </a:p>
        </p:txBody>
      </p:sp>
      <p:sp>
        <p:nvSpPr>
          <p:cNvPr id="9" name="Text 7"/>
          <p:cNvSpPr/>
          <p:nvPr/>
        </p:nvSpPr>
        <p:spPr>
          <a:xfrm>
            <a:off x="1288197" y="2001917"/>
            <a:ext cx="5153025" cy="1124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Квалификационные требования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7561838" y="3812619"/>
            <a:ext cx="657820" cy="30480"/>
          </a:xfrm>
          <a:prstGeom prst="roundRect">
            <a:avLst>
              <a:gd name="adj" fmla="val 107911"/>
            </a:avLst>
          </a:prstGeom>
          <a:solidFill>
            <a:srgbClr val="CBC5B8"/>
          </a:solidFill>
          <a:ln/>
        </p:spPr>
      </p:sp>
      <p:sp>
        <p:nvSpPr>
          <p:cNvPr id="11" name="Shape 9"/>
          <p:cNvSpPr/>
          <p:nvPr/>
        </p:nvSpPr>
        <p:spPr>
          <a:xfrm>
            <a:off x="7083802" y="3349823"/>
            <a:ext cx="493276" cy="493276"/>
          </a:xfrm>
          <a:prstGeom prst="roundRect">
            <a:avLst>
              <a:gd name="adj" fmla="val 6668"/>
            </a:avLst>
          </a:prstGeom>
          <a:solidFill>
            <a:srgbClr val="E5DFD2"/>
          </a:solidFill>
          <a:ln/>
        </p:spPr>
      </p:sp>
      <p:sp>
        <p:nvSpPr>
          <p:cNvPr id="12" name="Text 10"/>
          <p:cNvSpPr/>
          <p:nvPr/>
        </p:nvSpPr>
        <p:spPr>
          <a:xfrm>
            <a:off x="7217747" y="3458111"/>
            <a:ext cx="328851" cy="4111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2</a:t>
            </a:r>
            <a:endParaRPr lang="en-US" sz="2550" dirty="0"/>
          </a:p>
        </p:txBody>
      </p:sp>
      <p:sp>
        <p:nvSpPr>
          <p:cNvPr id="14" name="Text 12"/>
          <p:cNvSpPr/>
          <p:nvPr/>
        </p:nvSpPr>
        <p:spPr>
          <a:xfrm>
            <a:off x="8219658" y="3538002"/>
            <a:ext cx="5153025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Приказ 4 и 92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6112312" y="5432346"/>
            <a:ext cx="657820" cy="30480"/>
          </a:xfrm>
          <a:prstGeom prst="roundRect">
            <a:avLst>
              <a:gd name="adj" fmla="val 107911"/>
            </a:avLst>
          </a:prstGeom>
          <a:solidFill>
            <a:srgbClr val="CBC5B8"/>
          </a:solidFill>
          <a:ln/>
        </p:spPr>
      </p:sp>
      <p:sp>
        <p:nvSpPr>
          <p:cNvPr id="16" name="Shape 14"/>
          <p:cNvSpPr/>
          <p:nvPr/>
        </p:nvSpPr>
        <p:spPr>
          <a:xfrm>
            <a:off x="7053322" y="4939070"/>
            <a:ext cx="493276" cy="493276"/>
          </a:xfrm>
          <a:prstGeom prst="roundRect">
            <a:avLst>
              <a:gd name="adj" fmla="val 6668"/>
            </a:avLst>
          </a:prstGeom>
          <a:solidFill>
            <a:srgbClr val="E5DFD2"/>
          </a:solidFill>
          <a:ln/>
        </p:spPr>
      </p:sp>
      <p:sp>
        <p:nvSpPr>
          <p:cNvPr id="17" name="Text 15"/>
          <p:cNvSpPr/>
          <p:nvPr/>
        </p:nvSpPr>
        <p:spPr>
          <a:xfrm>
            <a:off x="7135534" y="4884598"/>
            <a:ext cx="328851" cy="4111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3</a:t>
            </a:r>
            <a:endParaRPr lang="en-US" sz="2550" dirty="0"/>
          </a:p>
        </p:txBody>
      </p:sp>
      <p:sp>
        <p:nvSpPr>
          <p:cNvPr id="19" name="Text 17"/>
          <p:cNvSpPr/>
          <p:nvPr/>
        </p:nvSpPr>
        <p:spPr>
          <a:xfrm>
            <a:off x="1065848" y="5131594"/>
            <a:ext cx="5153025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ru-RU" sz="24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15. По решению СППС администрация организации образования направляет обучающихся, </a:t>
            </a:r>
            <a:endParaRPr lang="ru-RU" sz="2400" b="1" i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том числе лиц(детей) с </a:t>
            </a:r>
            <a:r>
              <a:rPr lang="ru-RU" sz="24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ООП, </a:t>
            </a:r>
            <a:r>
              <a:rPr lang="ru-RU" sz="24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также их родителей или иных законных представителей </a:t>
            </a:r>
            <a:endParaRPr lang="ru-RU" sz="2400" b="1" i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Центры психологической поддержки </a:t>
            </a:r>
            <a:r>
              <a:rPr lang="ru-RU" sz="24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sz="24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местных исполнительных органах </a:t>
            </a:r>
            <a:endParaRPr lang="ru-RU" sz="2400" b="1" i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области образования </a:t>
            </a:r>
            <a:r>
              <a:rPr lang="ru-RU" sz="24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углубленного психолого-педагогического сопровождения.</a:t>
            </a:r>
          </a:p>
        </p:txBody>
      </p:sp>
      <p:pic>
        <p:nvPicPr>
          <p:cNvPr id="18" name="Picture 2" descr="C:\Users\USER\Desktop\логотип 25 лет ПМП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659" y="126925"/>
            <a:ext cx="1590378" cy="11329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53886" y="1219199"/>
            <a:ext cx="1166948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Наши социальные сети:</a:t>
            </a:r>
          </a:p>
          <a:p>
            <a:endParaRPr lang="ru-RU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u="sng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Instagram</a:t>
            </a:r>
            <a:r>
              <a:rPr lang="ru-RU" sz="28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 </a:t>
            </a:r>
            <a:r>
              <a:rPr lang="en-US" sz="28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 </a:t>
            </a:r>
            <a:r>
              <a:rPr lang="en-US" sz="2800" u="sng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pmpk_karaganda</a:t>
            </a:r>
            <a:endParaRPr lang="en-US" sz="2800" u="sng" dirty="0" smtClean="0">
              <a:latin typeface="Times New Roman" pitchFamily="18" charset="0"/>
              <a:cs typeface="Times New Roman" pitchFamily="18" charset="0"/>
              <a:hlinkClick r:id="rId2"/>
            </a:endParaRPr>
          </a:p>
          <a:p>
            <a:r>
              <a:rPr lang="en-US" sz="2800" u="sng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Facebook</a:t>
            </a:r>
            <a:r>
              <a:rPr lang="en-US" sz="28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u="sng" dirty="0" smtClean="0">
                <a:latin typeface="Times New Roman" pitchFamily="18" charset="0"/>
                <a:cs typeface="Times New Roman" pitchFamily="18" charset="0"/>
              </a:rPr>
              <a:t>Карагандинская ПМПК</a:t>
            </a:r>
          </a:p>
          <a:p>
            <a:r>
              <a:rPr lang="ru-RU" sz="2800" u="sng" dirty="0" smtClean="0">
                <a:latin typeface="Times New Roman" pitchFamily="18" charset="0"/>
                <a:cs typeface="Times New Roman" pitchFamily="18" charset="0"/>
              </a:rPr>
              <a:t>Сайт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u="sng" dirty="0" smtClean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800" u="sng" dirty="0" smtClean="0">
                <a:latin typeface="Times New Roman" pitchFamily="18" charset="0"/>
                <a:cs typeface="Times New Roman" pitchFamily="18" charset="0"/>
              </a:rPr>
              <a:t>kopmpk.kz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u="sng" dirty="0">
              <a:hlinkClick r:id="rId2"/>
            </a:endParaRPr>
          </a:p>
          <a:p>
            <a:endParaRPr lang="en-US" b="1" i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endParaRPr lang="ru-RU" sz="4000" dirty="0"/>
          </a:p>
        </p:txBody>
      </p:sp>
      <p:pic>
        <p:nvPicPr>
          <p:cNvPr id="3" name="Picture 2" descr="C:\Users\USER\Desktop\логотип 25 лет ПМПК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39621" y="86209"/>
            <a:ext cx="1590378" cy="11329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867733" y="711518"/>
            <a:ext cx="10894814" cy="1194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700"/>
              </a:lnSpc>
              <a:buNone/>
            </a:pPr>
            <a:r>
              <a:rPr lang="ru-RU" sz="3750" b="1" dirty="0" smtClean="0">
                <a:solidFill>
                  <a:srgbClr val="FF0000"/>
                </a:solidFill>
                <a:latin typeface="Times New Roman" pitchFamily="18" charset="0"/>
                <a:ea typeface="Lato Bold" pitchFamily="34" charset="-122"/>
                <a:cs typeface="Times New Roman" pitchFamily="18" charset="0"/>
              </a:rPr>
              <a:t>Стратегические документы инклюзивного образования </a:t>
            </a:r>
            <a:endParaRPr lang="en-US" sz="375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867733" y="2127885"/>
            <a:ext cx="10894814" cy="6781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endParaRPr lang="en-US" sz="1850" dirty="0"/>
          </a:p>
        </p:txBody>
      </p:sp>
      <p:sp>
        <p:nvSpPr>
          <p:cNvPr id="4" name="Shape 2"/>
          <p:cNvSpPr/>
          <p:nvPr/>
        </p:nvSpPr>
        <p:spPr>
          <a:xfrm>
            <a:off x="7303651" y="2972514"/>
            <a:ext cx="22860" cy="4545449"/>
          </a:xfrm>
          <a:prstGeom prst="roundRect">
            <a:avLst>
              <a:gd name="adj" fmla="val 125419"/>
            </a:avLst>
          </a:prstGeom>
          <a:solidFill>
            <a:srgbClr val="CBC5B8"/>
          </a:solidFill>
          <a:ln/>
        </p:spPr>
      </p:sp>
      <p:sp>
        <p:nvSpPr>
          <p:cNvPr id="5" name="Shape 3"/>
          <p:cNvSpPr/>
          <p:nvPr/>
        </p:nvSpPr>
        <p:spPr>
          <a:xfrm>
            <a:off x="6549509" y="3176111"/>
            <a:ext cx="573405" cy="22860"/>
          </a:xfrm>
          <a:prstGeom prst="roundRect">
            <a:avLst>
              <a:gd name="adj" fmla="val 125419"/>
            </a:avLst>
          </a:prstGeom>
          <a:solidFill>
            <a:srgbClr val="CBC5B8"/>
          </a:solidFill>
          <a:ln/>
        </p:spPr>
      </p:sp>
      <p:sp>
        <p:nvSpPr>
          <p:cNvPr id="6" name="Shape 4"/>
          <p:cNvSpPr/>
          <p:nvPr/>
        </p:nvSpPr>
        <p:spPr>
          <a:xfrm>
            <a:off x="7100054" y="2972514"/>
            <a:ext cx="430054" cy="430054"/>
          </a:xfrm>
          <a:prstGeom prst="roundRect">
            <a:avLst>
              <a:gd name="adj" fmla="val 6667"/>
            </a:avLst>
          </a:prstGeom>
          <a:solidFill>
            <a:srgbClr val="E5DFD2"/>
          </a:solidFill>
          <a:ln/>
        </p:spPr>
      </p:sp>
      <p:sp>
        <p:nvSpPr>
          <p:cNvPr id="7" name="Text 5"/>
          <p:cNvSpPr/>
          <p:nvPr/>
        </p:nvSpPr>
        <p:spPr>
          <a:xfrm>
            <a:off x="7171730" y="3008352"/>
            <a:ext cx="286703" cy="358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1</a:t>
            </a:r>
            <a:endParaRPr lang="en-US" sz="2250" dirty="0"/>
          </a:p>
        </p:txBody>
      </p:sp>
      <p:sp>
        <p:nvSpPr>
          <p:cNvPr id="8" name="Text 6"/>
          <p:cNvSpPr/>
          <p:nvPr/>
        </p:nvSpPr>
        <p:spPr>
          <a:xfrm>
            <a:off x="992129" y="2716619"/>
            <a:ext cx="5557380" cy="9189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lvl="0"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Национальный  план развития РК до 2029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года</a:t>
            </a:r>
          </a:p>
          <a:p>
            <a:pPr lvl="0"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(Указ Президента Республики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Казахстан</a:t>
            </a:r>
          </a:p>
          <a:p>
            <a:pPr lvl="0"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от 30 июля 2024 года № 611)  </a:t>
            </a:r>
          </a:p>
        </p:txBody>
      </p:sp>
      <p:sp>
        <p:nvSpPr>
          <p:cNvPr id="9" name="Text 7"/>
          <p:cNvSpPr/>
          <p:nvPr/>
        </p:nvSpPr>
        <p:spPr>
          <a:xfrm>
            <a:off x="3355570" y="3884652"/>
            <a:ext cx="4491752" cy="542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100"/>
              </a:lnSpc>
              <a:buNone/>
            </a:pPr>
            <a:endParaRPr lang="en-US" sz="1500" dirty="0"/>
          </a:p>
        </p:txBody>
      </p:sp>
      <p:sp>
        <p:nvSpPr>
          <p:cNvPr id="10" name="Shape 8"/>
          <p:cNvSpPr/>
          <p:nvPr/>
        </p:nvSpPr>
        <p:spPr>
          <a:xfrm>
            <a:off x="7507248" y="4236482"/>
            <a:ext cx="573405" cy="22860"/>
          </a:xfrm>
          <a:prstGeom prst="roundRect">
            <a:avLst>
              <a:gd name="adj" fmla="val 125419"/>
            </a:avLst>
          </a:prstGeom>
          <a:solidFill>
            <a:srgbClr val="CBC5B8"/>
          </a:solidFill>
          <a:ln/>
        </p:spPr>
      </p:sp>
      <p:sp>
        <p:nvSpPr>
          <p:cNvPr id="11" name="Shape 9"/>
          <p:cNvSpPr/>
          <p:nvPr/>
        </p:nvSpPr>
        <p:spPr>
          <a:xfrm>
            <a:off x="7100054" y="4032885"/>
            <a:ext cx="430054" cy="430054"/>
          </a:xfrm>
          <a:prstGeom prst="roundRect">
            <a:avLst>
              <a:gd name="adj" fmla="val 6667"/>
            </a:avLst>
          </a:prstGeom>
          <a:solidFill>
            <a:srgbClr val="E5DFD2"/>
          </a:solidFill>
          <a:ln/>
        </p:spPr>
      </p:sp>
      <p:sp>
        <p:nvSpPr>
          <p:cNvPr id="12" name="Text 10"/>
          <p:cNvSpPr/>
          <p:nvPr/>
        </p:nvSpPr>
        <p:spPr>
          <a:xfrm>
            <a:off x="7171730" y="4068723"/>
            <a:ext cx="286703" cy="358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2</a:t>
            </a:r>
            <a:endParaRPr lang="en-US" sz="2250" dirty="0"/>
          </a:p>
        </p:txBody>
      </p:sp>
      <p:sp>
        <p:nvSpPr>
          <p:cNvPr id="13" name="Text 11"/>
          <p:cNvSpPr/>
          <p:nvPr/>
        </p:nvSpPr>
        <p:spPr>
          <a:xfrm>
            <a:off x="8270677" y="4098488"/>
            <a:ext cx="5755289" cy="879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endParaRPr lang="en-US" sz="1850" dirty="0"/>
          </a:p>
        </p:txBody>
      </p:sp>
      <p:sp>
        <p:nvSpPr>
          <p:cNvPr id="14" name="Text 12"/>
          <p:cNvSpPr/>
          <p:nvPr/>
        </p:nvSpPr>
        <p:spPr>
          <a:xfrm>
            <a:off x="8270677" y="3914359"/>
            <a:ext cx="4794394" cy="11138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lvl="0"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Концепция инклюзивной политики в Республике Казахстан на 2025 – 2030 годы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Постановление Правительства Республики Казахстан от 30 декабря 2024 года № 1143)</a:t>
            </a:r>
          </a:p>
        </p:txBody>
      </p:sp>
      <p:sp>
        <p:nvSpPr>
          <p:cNvPr id="15" name="Shape 13"/>
          <p:cNvSpPr/>
          <p:nvPr/>
        </p:nvSpPr>
        <p:spPr>
          <a:xfrm>
            <a:off x="6549509" y="5181719"/>
            <a:ext cx="573405" cy="22860"/>
          </a:xfrm>
          <a:prstGeom prst="roundRect">
            <a:avLst>
              <a:gd name="adj" fmla="val 125419"/>
            </a:avLst>
          </a:prstGeom>
          <a:solidFill>
            <a:srgbClr val="CBC5B8"/>
          </a:solidFill>
          <a:ln/>
        </p:spPr>
      </p:sp>
      <p:sp>
        <p:nvSpPr>
          <p:cNvPr id="16" name="Shape 14"/>
          <p:cNvSpPr/>
          <p:nvPr/>
        </p:nvSpPr>
        <p:spPr>
          <a:xfrm>
            <a:off x="7100054" y="4978122"/>
            <a:ext cx="430054" cy="430054"/>
          </a:xfrm>
          <a:prstGeom prst="roundRect">
            <a:avLst>
              <a:gd name="adj" fmla="val 6667"/>
            </a:avLst>
          </a:prstGeom>
          <a:solidFill>
            <a:srgbClr val="E5DFD2"/>
          </a:solidFill>
          <a:ln/>
        </p:spPr>
      </p:sp>
      <p:sp>
        <p:nvSpPr>
          <p:cNvPr id="17" name="Text 15"/>
          <p:cNvSpPr/>
          <p:nvPr/>
        </p:nvSpPr>
        <p:spPr>
          <a:xfrm>
            <a:off x="7171730" y="5013960"/>
            <a:ext cx="286703" cy="358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3</a:t>
            </a:r>
            <a:endParaRPr lang="en-US" sz="2250" dirty="0"/>
          </a:p>
        </p:txBody>
      </p:sp>
      <p:sp>
        <p:nvSpPr>
          <p:cNvPr id="19" name="Text 17"/>
          <p:cNvSpPr/>
          <p:nvPr/>
        </p:nvSpPr>
        <p:spPr>
          <a:xfrm>
            <a:off x="1363851" y="5013960"/>
            <a:ext cx="5408908" cy="1362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lvl="0"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О внесении изменений и дополнений в некоторые законодательные акты Республики Казахстан по вопросам инклюзивного образования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Закон Республики Казахстан от 26 июня 2021 года № 56-VII ЗРК)</a:t>
            </a:r>
          </a:p>
          <a:p>
            <a:pPr marL="0" indent="0" algn="r">
              <a:lnSpc>
                <a:spcPts val="2100"/>
              </a:lnSpc>
              <a:buNone/>
            </a:pPr>
            <a:r>
              <a:rPr lang="en-US" sz="1500" dirty="0" smtClean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.</a:t>
            </a:r>
            <a:endParaRPr lang="en-US" sz="1500" dirty="0"/>
          </a:p>
        </p:txBody>
      </p:sp>
      <p:sp>
        <p:nvSpPr>
          <p:cNvPr id="20" name="Shape 18"/>
          <p:cNvSpPr/>
          <p:nvPr/>
        </p:nvSpPr>
        <p:spPr>
          <a:xfrm>
            <a:off x="7507248" y="6126956"/>
            <a:ext cx="573405" cy="22860"/>
          </a:xfrm>
          <a:prstGeom prst="roundRect">
            <a:avLst>
              <a:gd name="adj" fmla="val 125419"/>
            </a:avLst>
          </a:prstGeom>
          <a:solidFill>
            <a:srgbClr val="CBC5B8"/>
          </a:solidFill>
          <a:ln/>
        </p:spPr>
      </p:sp>
      <p:sp>
        <p:nvSpPr>
          <p:cNvPr id="21" name="Shape 19"/>
          <p:cNvSpPr/>
          <p:nvPr/>
        </p:nvSpPr>
        <p:spPr>
          <a:xfrm>
            <a:off x="7100054" y="5923359"/>
            <a:ext cx="430054" cy="430054"/>
          </a:xfrm>
          <a:prstGeom prst="roundRect">
            <a:avLst>
              <a:gd name="adj" fmla="val 6667"/>
            </a:avLst>
          </a:prstGeom>
          <a:solidFill>
            <a:srgbClr val="E5DFD2"/>
          </a:solidFill>
          <a:ln/>
        </p:spPr>
      </p:sp>
      <p:sp>
        <p:nvSpPr>
          <p:cNvPr id="22" name="Text 20"/>
          <p:cNvSpPr/>
          <p:nvPr/>
        </p:nvSpPr>
        <p:spPr>
          <a:xfrm>
            <a:off x="7171730" y="5959197"/>
            <a:ext cx="286703" cy="358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4</a:t>
            </a:r>
            <a:endParaRPr lang="en-US" sz="2250" dirty="0"/>
          </a:p>
        </p:txBody>
      </p:sp>
      <p:sp>
        <p:nvSpPr>
          <p:cNvPr id="24" name="Text 22"/>
          <p:cNvSpPr/>
          <p:nvPr/>
        </p:nvSpPr>
        <p:spPr>
          <a:xfrm>
            <a:off x="8080653" y="5923359"/>
            <a:ext cx="5278886" cy="13453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lvl="0"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Концепция развития дошкольного, среднего, технического и профессионального образования Республики Казахстан на 2023 - 2029 годы (Постановление Правительства Республики Казахстан от 28 марта 2023 года № 249)</a:t>
            </a:r>
          </a:p>
        </p:txBody>
      </p:sp>
      <p:pic>
        <p:nvPicPr>
          <p:cNvPr id="23" name="Picture 2" descr="C:\Users\USER\Desktop\логотип 25 лет ПМП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662" y="145023"/>
            <a:ext cx="1590378" cy="11329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2438400" y="863600"/>
          <a:ext cx="9753600" cy="650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C:\Users\USER\Desktop\логотип 25 лет ПМПК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590378" cy="11329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234458" y="742236"/>
            <a:ext cx="4833818" cy="604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ru-RU" sz="2000" b="1" i="1" u="sng" dirty="0">
                <a:latin typeface="Times New Roman" pitchFamily="18" charset="0"/>
                <a:cs typeface="Times New Roman" pitchFamily="18" charset="0"/>
              </a:rPr>
              <a:t>Концепция  развития дошкольного, среднего, </a:t>
            </a:r>
            <a:r>
              <a:rPr lang="ru-RU" sz="2000" b="1" i="1" u="sng" dirty="0" smtClean="0">
                <a:latin typeface="Times New Roman" pitchFamily="18" charset="0"/>
                <a:cs typeface="Times New Roman" pitchFamily="18" charset="0"/>
              </a:rPr>
              <a:t>технического</a:t>
            </a:r>
          </a:p>
          <a:p>
            <a:r>
              <a:rPr lang="ru-RU" sz="20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u="sng" dirty="0">
                <a:latin typeface="Times New Roman" pitchFamily="18" charset="0"/>
                <a:cs typeface="Times New Roman" pitchFamily="18" charset="0"/>
              </a:rPr>
              <a:t>и профессионального образования </a:t>
            </a:r>
            <a:r>
              <a:rPr lang="ru-RU" sz="2000" b="1" i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0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4334232" y="1346478"/>
            <a:ext cx="9619536" cy="2757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5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основывается на следующих принципах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4409837" y="2072118"/>
            <a:ext cx="9619536" cy="5516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равенство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прав всех на получение качественного образования;</a:t>
            </a:r>
          </a:p>
          <a:p>
            <a:pPr marL="342900" indent="-342900">
              <a:lnSpc>
                <a:spcPts val="2150"/>
              </a:lnSpc>
              <a:buSzPct val="10000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доступность образования всех уровней для населения с учетом интеллектуального развития, психофизиологических и индивидуальных особенностей</a:t>
            </a:r>
            <a:endParaRPr lang="en-US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4065270" y="3069771"/>
            <a:ext cx="9619536" cy="827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50"/>
              </a:lnSpc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Разработаны требования к организациям образования и правила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организации</a:t>
            </a:r>
          </a:p>
          <a:p>
            <a:pPr>
              <a:lnSpc>
                <a:spcPts val="215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учебного процесса по дистанционному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обучению, в том числе для детей (лиц) с ООП</a:t>
            </a:r>
            <a:endParaRPr lang="en-US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4334232" y="4237718"/>
            <a:ext cx="4734044" cy="2592467"/>
          </a:xfrm>
          <a:prstGeom prst="roundRect">
            <a:avLst>
              <a:gd name="adj" fmla="val 1119"/>
            </a:avLst>
          </a:prstGeom>
          <a:solidFill>
            <a:srgbClr val="E5DFD2"/>
          </a:solidFill>
          <a:ln/>
        </p:spPr>
      </p:sp>
      <p:sp>
        <p:nvSpPr>
          <p:cNvPr id="8" name="Text 6"/>
          <p:cNvSpPr/>
          <p:nvPr/>
        </p:nvSpPr>
        <p:spPr>
          <a:xfrm>
            <a:off x="4527471" y="4430956"/>
            <a:ext cx="4347567" cy="2205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50"/>
              </a:lnSpc>
            </a:pPr>
            <a:r>
              <a:rPr lang="en-US" sz="1500" dirty="0" smtClean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“</a:t>
            </a:r>
            <a:r>
              <a:rPr lang="ru-RU" sz="1500" b="1" dirty="0" smtClean="0">
                <a:solidFill>
                  <a:srgbClr val="4A4A45"/>
                </a:solidFill>
                <a:latin typeface="Times New Roman" pitchFamily="18" charset="0"/>
                <a:ea typeface="Lato" pitchFamily="34" charset="-122"/>
                <a:cs typeface="Times New Roman" pitchFamily="18" charset="0"/>
              </a:rPr>
              <a:t>Проблема:</a:t>
            </a:r>
            <a:r>
              <a:rPr lang="ru-RU" sz="1500" dirty="0" smtClean="0">
                <a:solidFill>
                  <a:srgbClr val="4A4A45"/>
                </a:solidFill>
                <a:latin typeface="Times New Roman" pitchFamily="18" charset="0"/>
                <a:ea typeface="Lato" pitchFamily="34" charset="-122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низкая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вовлеченность обучающихся с ООП в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ТиПО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одними из причин которой являются неготовность самой организации и педагогов к работе в условиях инклюзивного образования, а также недостаточность кадрового состава</a:t>
            </a:r>
            <a:endParaRPr lang="en-US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9219605" y="4237718"/>
            <a:ext cx="4734163" cy="2592467"/>
          </a:xfrm>
          <a:prstGeom prst="roundRect">
            <a:avLst>
              <a:gd name="adj" fmla="val 1119"/>
            </a:avLst>
          </a:prstGeom>
          <a:solidFill>
            <a:srgbClr val="E5DFD2"/>
          </a:solidFill>
          <a:ln/>
        </p:spPr>
      </p:sp>
      <p:sp>
        <p:nvSpPr>
          <p:cNvPr id="10" name="Text 8"/>
          <p:cNvSpPr/>
          <p:nvPr/>
        </p:nvSpPr>
        <p:spPr>
          <a:xfrm>
            <a:off x="9412843" y="4430956"/>
            <a:ext cx="4347686" cy="19302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50"/>
              </a:lnSpc>
            </a:pPr>
            <a:r>
              <a:rPr lang="ru-RU" sz="1600" dirty="0" smtClean="0"/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Планируется разработка механизмов, позволяющих обучающимся с ООП приобрести профессии, востребованные на современном рынке труда, с учетом индивидуальных возможностей и особых потребностей. Продолжится работа по обеспечению равных условий и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безбарьерного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доступа для лиц с ООП</a:t>
            </a:r>
            <a:endParaRPr lang="en-US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pic>
        <p:nvPicPr>
          <p:cNvPr id="12" name="Picture 2" descr="C:\Users\USER\Desktop\логотип 25 лет ПМПК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629" y="0"/>
            <a:ext cx="1590378" cy="11329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4389" y="1094660"/>
            <a:ext cx="7479744" cy="1809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750"/>
              </a:lnSpc>
            </a:pPr>
            <a:endParaRPr lang="en-US" sz="2800" spc="-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824389" y="726638"/>
            <a:ext cx="2944297" cy="36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ru-RU" sz="2400" dirty="0"/>
              <a:t>«</a:t>
            </a:r>
            <a:r>
              <a:rPr lang="ru-RU" sz="2400" b="1" i="1" u="sng" dirty="0">
                <a:latin typeface="Times New Roman" pitchFamily="18" charset="0"/>
                <a:cs typeface="Times New Roman" pitchFamily="18" charset="0"/>
              </a:rPr>
              <a:t>Порядок деятельности ПМПК</a:t>
            </a:r>
            <a:r>
              <a:rPr lang="ru-RU" sz="2400" i="1" u="sng" dirty="0">
                <a:latin typeface="Times New Roman" pitchFamily="18" charset="0"/>
                <a:cs typeface="Times New Roman" pitchFamily="18" charset="0"/>
              </a:rPr>
              <a:t>»</a:t>
            </a:r>
            <a:endParaRPr lang="en-US" sz="2300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413657" y="1493757"/>
            <a:ext cx="7890476" cy="14102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психолого-медико-педагогическое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обследование детей от рождения до 18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целью выявления и оценки особых образовательных потребностей</a:t>
            </a:r>
            <a:r>
              <a:rPr lang="ru-RU" sz="2000" dirty="0"/>
              <a:t>.</a:t>
            </a:r>
          </a:p>
        </p:txBody>
      </p:sp>
      <p:sp>
        <p:nvSpPr>
          <p:cNvPr id="6" name="Text 4"/>
          <p:cNvSpPr/>
          <p:nvPr/>
        </p:nvSpPr>
        <p:spPr>
          <a:xfrm>
            <a:off x="824389" y="3616149"/>
            <a:ext cx="2944297" cy="36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ru-RU" sz="2400" i="1" u="sng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Типовые  </a:t>
            </a:r>
            <a:r>
              <a:rPr lang="ru-RU" sz="2400" b="1" i="1" u="sng" dirty="0">
                <a:latin typeface="Times New Roman" pitchFamily="18" charset="0"/>
                <a:cs typeface="Times New Roman" pitchFamily="18" charset="0"/>
              </a:rPr>
              <a:t>правила деятельности организаций </a:t>
            </a:r>
            <a:r>
              <a:rPr lang="ru-RU" sz="2400" b="1" i="1" u="sng" dirty="0" err="1" smtClean="0">
                <a:latin typeface="Times New Roman" pitchFamily="18" charset="0"/>
                <a:cs typeface="Times New Roman" pitchFamily="18" charset="0"/>
              </a:rPr>
              <a:t>ТиПО</a:t>
            </a:r>
            <a:r>
              <a:rPr lang="ru-RU" sz="2400" i="1" u="sng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en-US" sz="2300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824389" y="4126308"/>
            <a:ext cx="7495223" cy="10655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Организации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ТиПО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создают  специальные условия с учетом индивидуальных особенностей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обучающихся.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Для лиц с особыми образовательными потребностями при проведении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производственного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обучения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мастерских (лабораториях, организациях образования, на учебных полигонах и в учебных хозяйствах) и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практических занятиях учебные группы делятся на подгруппы численностью не более 8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человек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Организации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ТиПО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оказывают психолого-педагогическое сопровождение обучающимся,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том числе лицам (детям) с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ООП 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соответствии с Правилами психолого-педагогического сопровождения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7143" y="0"/>
            <a:ext cx="1023256" cy="8229600"/>
          </a:xfrm>
          <a:prstGeom prst="rect">
            <a:avLst/>
          </a:prstGeom>
        </p:spPr>
      </p:pic>
      <p:pic>
        <p:nvPicPr>
          <p:cNvPr id="8" name="Picture 2" descr="C:\Users\USER\Desktop\логотип 25 лет ПМПК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040022" y="160143"/>
            <a:ext cx="1590378" cy="11329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21830" y="653143"/>
            <a:ext cx="8112612" cy="1543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Правила </a:t>
            </a:r>
            <a:r>
              <a:rPr lang="ru-RU" sz="2400" b="1" i="1" u="sng" dirty="0">
                <a:latin typeface="Times New Roman" pitchFamily="18" charset="0"/>
                <a:cs typeface="Times New Roman" pitchFamily="18" charset="0"/>
              </a:rPr>
              <a:t>приема на обучение в организации образования, реализующие образовательные программы технического и </a:t>
            </a:r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профессионального, </a:t>
            </a:r>
            <a:r>
              <a:rPr lang="ru-RU" sz="2400" b="1" i="1" u="sng" dirty="0" err="1" smtClean="0">
                <a:latin typeface="Times New Roman" pitchFamily="18" charset="0"/>
                <a:cs typeface="Times New Roman" pitchFamily="18" charset="0"/>
              </a:rPr>
              <a:t>послесреднего</a:t>
            </a:r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 образования</a:t>
            </a:r>
            <a:endParaRPr lang="en-US" sz="2400" b="1" i="1" u="sng" dirty="0"/>
          </a:p>
        </p:txBody>
      </p:sp>
      <p:sp>
        <p:nvSpPr>
          <p:cNvPr id="3" name="Text 1"/>
          <p:cNvSpPr/>
          <p:nvPr/>
        </p:nvSpPr>
        <p:spPr>
          <a:xfrm>
            <a:off x="5921830" y="2699657"/>
            <a:ext cx="8112611" cy="36061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29. Прием на обучение в организации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ТиППО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лиц с особыми образовательными потребностями осуществляется на специальности и квалификации с учетом рекомендаций и противопоказаний медико-социальной экспертизы (медицинской справки).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     Прием на обучение лиц с особыми образовательными потребностями с диагнозом "Легкая и умеренная умственная отсталость" проводится с учетом заключения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психолого-медико-педагогической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консультации.</a:t>
            </a: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435429" y="522514"/>
            <a:ext cx="13389428" cy="7206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ru-RU" sz="2400" dirty="0"/>
              <a:t> 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ПСИХОЛОГИЯЛЫҚ-МЕДИЦИНАЛЫҚ-ПЕДАГОГИКАЛЫҚ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КЕҢЕСІНІҢ </a:t>
            </a:r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ҚОРЫТЫНДЫСЫ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ЗАКЛЮЧЕНИЕ ПСИХОЛОГО-МЕДИКО-ПЕДАГОГИЧЕСКОЙ КОНСУЛЬТАЦИИ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Берілді </a:t>
            </a:r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/ Выдано  </a:t>
            </a:r>
            <a:r>
              <a:rPr lang="kk-KZ" sz="2000" i="1" dirty="0">
                <a:latin typeface="Times New Roman" pitchFamily="18" charset="0"/>
                <a:cs typeface="Times New Roman" pitchFamily="18" charset="0"/>
              </a:rPr>
              <a:t>Оспанов Арман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ЖСН / ИИН</a:t>
            </a:r>
            <a:r>
              <a:rPr lang="kk-KZ" sz="2000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Туған мерзімі / Дата рождения  </a:t>
            </a:r>
            <a:r>
              <a:rPr lang="kk-KZ" sz="2000" i="1" dirty="0">
                <a:latin typeface="Times New Roman" pitchFamily="18" charset="0"/>
                <a:cs typeface="Times New Roman" pitchFamily="18" charset="0"/>
              </a:rPr>
              <a:t>17.10.2011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Кеңес берілген күні / Дата консультирования </a:t>
            </a:r>
            <a:r>
              <a:rPr lang="kk-KZ" sz="2000" i="1" dirty="0">
                <a:latin typeface="Times New Roman" pitchFamily="18" charset="0"/>
                <a:cs typeface="Times New Roman" pitchFamily="18" charset="0"/>
              </a:rPr>
              <a:t>  23.12.2025.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. Қорытынды / Заключение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2000" b="1" i="1" u="sng" dirty="0">
                <a:latin typeface="Times New Roman" pitchFamily="18" charset="0"/>
                <a:cs typeface="Times New Roman" pitchFamily="18" charset="0"/>
              </a:rPr>
              <a:t>Ерекше білім беру қажеттіліктері бар бала. / Ребенок</a:t>
            </a:r>
            <a:r>
              <a:rPr lang="ru-RU" sz="2000" b="1" i="1" u="sng" dirty="0">
                <a:latin typeface="Times New Roman" pitchFamily="18" charset="0"/>
                <a:cs typeface="Times New Roman" pitchFamily="18" charset="0"/>
              </a:rPr>
              <a:t> с особыми образовательными потребностями.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kk-KZ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Жеңіл </a:t>
            </a:r>
            <a:r>
              <a:rPr lang="kk-KZ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түрдегі зерденің бұзылуы. / Легкое нарушение интеллекта.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2000" i="1" dirty="0">
                <a:latin typeface="Times New Roman" pitchFamily="18" charset="0"/>
                <a:cs typeface="Times New Roman" pitchFamily="18" charset="0"/>
              </a:rPr>
              <a:t>Мінез -құлық бұзылыстары. / Нарушение поведения.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2000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. Білім беру бағдарламасы мен ерекше білім беру қажеттіліктері бойынша ұсынымдар </a:t>
            </a:r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Рекомендации </a:t>
            </a:r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по образовательной прогр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амме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и особым образовательным потребностям: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arenR"/>
            </a:pPr>
            <a:r>
              <a:rPr lang="kk-KZ" sz="1700" i="1" dirty="0" smtClean="0">
                <a:latin typeface="Times New Roman" pitchFamily="18" charset="0"/>
                <a:cs typeface="Times New Roman" pitchFamily="18" charset="0"/>
              </a:rPr>
              <a:t>Ерекше </a:t>
            </a:r>
            <a:r>
              <a:rPr lang="kk-KZ" sz="1700" i="1" dirty="0">
                <a:latin typeface="Times New Roman" pitchFamily="18" charset="0"/>
                <a:cs typeface="Times New Roman" pitchFamily="18" charset="0"/>
              </a:rPr>
              <a:t>білім берілуіне қажеттілігі бар адамдар үшін техникалық және кәсіптік білім берудің үлгілік оқу бағдарламасы бойынша оқыту</a:t>
            </a:r>
            <a:r>
              <a:rPr lang="kk-KZ" sz="1700" i="1" dirty="0" smtClean="0">
                <a:latin typeface="Times New Roman" pitchFamily="18" charset="0"/>
                <a:cs typeface="Times New Roman" pitchFamily="18" charset="0"/>
              </a:rPr>
              <a:t>./</a:t>
            </a:r>
          </a:p>
          <a:p>
            <a:pPr marL="457200" indent="-457200"/>
            <a:r>
              <a:rPr lang="ru-RU" sz="1700" i="1" dirty="0" smtClean="0">
                <a:latin typeface="Times New Roman" pitchFamily="18" charset="0"/>
                <a:cs typeface="Times New Roman" pitchFamily="18" charset="0"/>
              </a:rPr>
              <a:t>Обучение </a:t>
            </a:r>
            <a:r>
              <a:rPr lang="ru-RU" sz="1700" i="1" dirty="0">
                <a:latin typeface="Times New Roman" pitchFamily="18" charset="0"/>
                <a:cs typeface="Times New Roman" pitchFamily="18" charset="0"/>
              </a:rPr>
              <a:t>по типовой учебной программе технического и профессионального образования для лиц с особыми образовательными потребностями.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1700" i="1" smtClean="0">
                <a:latin typeface="Times New Roman" pitchFamily="18" charset="0"/>
                <a:cs typeface="Times New Roman" pitchFamily="18" charset="0"/>
              </a:rPr>
              <a:t>2)  Арнайы </a:t>
            </a:r>
            <a:r>
              <a:rPr lang="kk-KZ" sz="1700" i="1" dirty="0">
                <a:latin typeface="Times New Roman" pitchFamily="18" charset="0"/>
                <a:cs typeface="Times New Roman" pitchFamily="18" charset="0"/>
              </a:rPr>
              <a:t>психологиялық-педагогикалық қолдау:   педагог-ассистентпен, педагог-психологпен, әлеуметтік педагогпен. / </a:t>
            </a:r>
            <a:endParaRPr lang="kk-KZ" sz="17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700" i="1" dirty="0" smtClean="0">
                <a:latin typeface="Times New Roman" pitchFamily="18" charset="0"/>
                <a:cs typeface="Times New Roman" pitchFamily="18" charset="0"/>
              </a:rPr>
              <a:t>Специальная </a:t>
            </a:r>
            <a:r>
              <a:rPr lang="ru-RU" sz="1700" i="1" dirty="0">
                <a:latin typeface="Times New Roman" pitchFamily="18" charset="0"/>
                <a:cs typeface="Times New Roman" pitchFamily="18" charset="0"/>
              </a:rPr>
              <a:t>психолого-педагогическая поддержка: педагогом-ассистентом, педагогом-психологом, социальным педагогом.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1700" i="1" dirty="0">
                <a:latin typeface="Times New Roman" pitchFamily="18" charset="0"/>
                <a:cs typeface="Times New Roman" pitchFamily="18" charset="0"/>
              </a:rPr>
              <a:t>3) Мамандық пен біліктілікті таңдау бойынша Медициналық-әлеуметтік сараптаманың ұсынымдарын алу қажеттілігі бар </a:t>
            </a:r>
            <a:endParaRPr lang="kk-KZ" sz="17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1700" i="1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kk-KZ" sz="1700" i="1" dirty="0">
                <a:latin typeface="Times New Roman" pitchFamily="18" charset="0"/>
                <a:cs typeface="Times New Roman" pitchFamily="18" charset="0"/>
              </a:rPr>
              <a:t>выбору специальности и квалификации имеется необходимость в получении рекомендаций медико-социальной экспертизы </a:t>
            </a:r>
            <a:endParaRPr lang="kk-KZ" sz="17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kk-KZ" sz="20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kk-KZ" sz="2000" b="1" u="sng" dirty="0" smtClean="0">
                <a:latin typeface="Times New Roman" pitchFamily="18" charset="0"/>
                <a:cs typeface="Times New Roman" pitchFamily="18" charset="0"/>
              </a:rPr>
              <a:t>Қорытынды </a:t>
            </a:r>
            <a:r>
              <a:rPr lang="kk-KZ" sz="2000" b="1" u="sng" dirty="0">
                <a:latin typeface="Times New Roman" pitchFamily="18" charset="0"/>
                <a:cs typeface="Times New Roman" pitchFamily="18" charset="0"/>
              </a:rPr>
              <a:t>мен ұсынымдар кәсіптік және техникалық білім деңгейі аяқталғанға дейін жарамды. </a:t>
            </a:r>
            <a:r>
              <a:rPr lang="kk-KZ" sz="2000" b="1" u="sng" dirty="0" smtClean="0"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r>
              <a:rPr lang="kk-KZ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Заключение и рекомендации действительны до завершения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уровня профессионального 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и технического образования.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864037" y="4923234"/>
            <a:ext cx="74159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864037" y="5595938"/>
            <a:ext cx="74159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endParaRPr lang="en-US" sz="1900" dirty="0"/>
          </a:p>
        </p:txBody>
      </p:sp>
      <p:pic>
        <p:nvPicPr>
          <p:cNvPr id="5" name="Picture 2" descr="C:\Users\USER\Desktop\логотип 25 лет ПМП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90378" cy="11329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4389" y="1094661"/>
            <a:ext cx="7479744" cy="7360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750"/>
              </a:lnSpc>
            </a:pPr>
            <a:r>
              <a:rPr lang="ru-RU" sz="4800" i="1" dirty="0">
                <a:latin typeface="Times New Roman" pitchFamily="18" charset="0"/>
                <a:cs typeface="Times New Roman" pitchFamily="18" charset="0"/>
              </a:rPr>
              <a:t>Легкое нарушение интеллекта</a:t>
            </a:r>
            <a:endParaRPr lang="en-US" sz="4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24389" y="2167771"/>
            <a:ext cx="7495223" cy="7362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п.29 приказа 57 у ребенка должно быть заключение ПМПК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850"/>
              </a:lnSpc>
            </a:pPr>
            <a:endParaRPr lang="en-US" sz="18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824389" y="2720043"/>
            <a:ext cx="2944297" cy="36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2300" b="1" dirty="0" smtClean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Если нет заключения ПМПК , но есть аттестат серии БТ</a:t>
            </a:r>
            <a:endParaRPr lang="en-US" sz="2300" dirty="0"/>
          </a:p>
        </p:txBody>
      </p:sp>
      <p:sp>
        <p:nvSpPr>
          <p:cNvPr id="6" name="Text 4"/>
          <p:cNvSpPr/>
          <p:nvPr/>
        </p:nvSpPr>
        <p:spPr>
          <a:xfrm>
            <a:off x="824389" y="3374571"/>
            <a:ext cx="2944297" cy="36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«Обучение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 типовой учебной программе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85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технического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профессионального образования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85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лиц с особыми образовательными потребностями»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824389" y="4702629"/>
            <a:ext cx="7495223" cy="368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Закон «Об образовании»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Статья 43.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Компетенция организаций образования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2-3) адаптация и реализация образовательных программ;     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 2-4) разработка и реализация индивидуально развивающих программ для лиц (детей) с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ООП ;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    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2-5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 разработка и утверждение образовательных программ технического и профессионального,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послесреднего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образования в соответствии с государственными общеобязательными стандартами образования;</a:t>
            </a:r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9942" y="0"/>
            <a:ext cx="1480457" cy="8229600"/>
          </a:xfrm>
          <a:prstGeom prst="rect">
            <a:avLst/>
          </a:prstGeom>
        </p:spPr>
      </p:pic>
      <p:pic>
        <p:nvPicPr>
          <p:cNvPr id="8" name="Picture 2" descr="C:\Users\USER\Desktop\логотип 25 лет ПМПК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040021" y="0"/>
            <a:ext cx="1590378" cy="11329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435429" y="522514"/>
            <a:ext cx="13389428" cy="7206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ru-RU" sz="2400" dirty="0"/>
              <a:t> 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ПСИХОЛОГИЯЛЫҚ-МЕДИЦИНАЛЫҚ-ПЕДАГОГИКАЛЫҚ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КЕҢЕСІНІҢ </a:t>
            </a:r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ҚОРЫТЫНДЫСЫ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ЗАКЛЮЧЕНИЕ ПСИХОЛОГО-МЕДИКО-ПЕДАГОГИЧЕСКОЙ КОНСУЛЬТАЦИИ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Берілді </a:t>
            </a:r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/ Выдано  </a:t>
            </a:r>
            <a:r>
              <a:rPr lang="kk-KZ" sz="2000" i="1" dirty="0">
                <a:latin typeface="Times New Roman" pitchFamily="18" charset="0"/>
                <a:cs typeface="Times New Roman" pitchFamily="18" charset="0"/>
              </a:rPr>
              <a:t>Оспанов Арман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ЖСН / ИИН</a:t>
            </a:r>
            <a:r>
              <a:rPr lang="kk-KZ" sz="2000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Туған мерзімі / Дата рождения  </a:t>
            </a:r>
            <a:r>
              <a:rPr lang="kk-KZ" sz="2000" i="1" dirty="0">
                <a:latin typeface="Times New Roman" pitchFamily="18" charset="0"/>
                <a:cs typeface="Times New Roman" pitchFamily="18" charset="0"/>
              </a:rPr>
              <a:t>17.10.2011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Кеңес берілген күні / Дата консультирования </a:t>
            </a:r>
            <a:r>
              <a:rPr lang="kk-KZ" sz="2000" i="1" dirty="0">
                <a:latin typeface="Times New Roman" pitchFamily="18" charset="0"/>
                <a:cs typeface="Times New Roman" pitchFamily="18" charset="0"/>
              </a:rPr>
              <a:t>  23.12.2025.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. Қорытынды / Заключение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2000" b="1" i="1" u="sng" dirty="0">
                <a:latin typeface="Times New Roman" pitchFamily="18" charset="0"/>
                <a:cs typeface="Times New Roman" pitchFamily="18" charset="0"/>
              </a:rPr>
              <a:t>Ерекше білім беру қажеттіліктері бар бала. / Ребенок</a:t>
            </a:r>
            <a:r>
              <a:rPr lang="ru-RU" sz="2000" b="1" i="1" u="sng" dirty="0">
                <a:latin typeface="Times New Roman" pitchFamily="18" charset="0"/>
                <a:cs typeface="Times New Roman" pitchFamily="18" charset="0"/>
              </a:rPr>
              <a:t> с особыми образовательными потребностями.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kk-KZ" sz="2000" i="1" dirty="0" smtClean="0">
                <a:latin typeface="Times New Roman" pitchFamily="18" charset="0"/>
                <a:cs typeface="Times New Roman" pitchFamily="18" charset="0"/>
              </a:rPr>
              <a:t>Жеңіл </a:t>
            </a:r>
            <a:r>
              <a:rPr lang="kk-KZ" sz="2000" i="1" dirty="0">
                <a:latin typeface="Times New Roman" pitchFamily="18" charset="0"/>
                <a:cs typeface="Times New Roman" pitchFamily="18" charset="0"/>
              </a:rPr>
              <a:t>түрдегі зерденің бұзылуы. / Легкое нарушение интеллекта.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Мінез -құлық бұзылыстары. / Нарушение поведения.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2000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. Білім беру бағдарламасы мен ерекше білім беру қажеттіліктері бойынша ұсынымдар </a:t>
            </a:r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Рекомендации </a:t>
            </a:r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по образовательной прогр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амме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и особым образовательным потребностям: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arenR"/>
            </a:pPr>
            <a:r>
              <a:rPr lang="kk-KZ" sz="1700" i="1" dirty="0" smtClean="0">
                <a:latin typeface="Times New Roman" pitchFamily="18" charset="0"/>
                <a:cs typeface="Times New Roman" pitchFamily="18" charset="0"/>
              </a:rPr>
              <a:t>Ерекше </a:t>
            </a:r>
            <a:r>
              <a:rPr lang="kk-KZ" sz="1700" i="1" dirty="0">
                <a:latin typeface="Times New Roman" pitchFamily="18" charset="0"/>
                <a:cs typeface="Times New Roman" pitchFamily="18" charset="0"/>
              </a:rPr>
              <a:t>білім берілуіне қажеттілігі бар адамдар үшін техникалық және кәсіптік білім берудің үлгілік оқу бағдарламасы бойынша оқыту</a:t>
            </a:r>
            <a:r>
              <a:rPr lang="kk-KZ" sz="1700" i="1" dirty="0" smtClean="0">
                <a:latin typeface="Times New Roman" pitchFamily="18" charset="0"/>
                <a:cs typeface="Times New Roman" pitchFamily="18" charset="0"/>
              </a:rPr>
              <a:t>./</a:t>
            </a:r>
          </a:p>
          <a:p>
            <a:pPr marL="457200" indent="-457200"/>
            <a:r>
              <a:rPr lang="ru-RU" sz="1700" i="1" dirty="0" smtClean="0">
                <a:latin typeface="Times New Roman" pitchFamily="18" charset="0"/>
                <a:cs typeface="Times New Roman" pitchFamily="18" charset="0"/>
              </a:rPr>
              <a:t>Обучение </a:t>
            </a:r>
            <a:r>
              <a:rPr lang="ru-RU" sz="1700" i="1" dirty="0">
                <a:latin typeface="Times New Roman" pitchFamily="18" charset="0"/>
                <a:cs typeface="Times New Roman" pitchFamily="18" charset="0"/>
              </a:rPr>
              <a:t>по типовой учебной программе технического и профессионального образования для лиц с особыми образовательными потребностями.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1700" i="1" dirty="0" smtClean="0">
                <a:latin typeface="Times New Roman" pitchFamily="18" charset="0"/>
                <a:cs typeface="Times New Roman" pitchFamily="18" charset="0"/>
              </a:rPr>
              <a:t>2)</a:t>
            </a:r>
            <a:r>
              <a:rPr lang="kk-KZ" sz="1700" i="1" dirty="0" smtClean="0">
                <a:latin typeface="Times New Roman" pitchFamily="18" charset="0"/>
                <a:cs typeface="Times New Roman" pitchFamily="18" charset="0"/>
              </a:rPr>
              <a:t>Арнайы </a:t>
            </a:r>
            <a:r>
              <a:rPr lang="kk-KZ" sz="1700" i="1" dirty="0">
                <a:latin typeface="Times New Roman" pitchFamily="18" charset="0"/>
                <a:cs typeface="Times New Roman" pitchFamily="18" charset="0"/>
              </a:rPr>
              <a:t>психологиялық-педагогикалық қолдау:   п</a:t>
            </a:r>
            <a:r>
              <a:rPr lang="kk-KZ" sz="17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едагог-ассистентпе</a:t>
            </a:r>
            <a:r>
              <a:rPr lang="kk-KZ" sz="1700" i="1" dirty="0">
                <a:latin typeface="Times New Roman" pitchFamily="18" charset="0"/>
                <a:cs typeface="Times New Roman" pitchFamily="18" charset="0"/>
              </a:rPr>
              <a:t>н, педагог-психологпен, әлеуметтік педагогпен. / </a:t>
            </a:r>
            <a:endParaRPr lang="kk-KZ" sz="17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700" i="1" dirty="0" smtClean="0">
                <a:latin typeface="Times New Roman" pitchFamily="18" charset="0"/>
                <a:cs typeface="Times New Roman" pitchFamily="18" charset="0"/>
              </a:rPr>
              <a:t>Специальная </a:t>
            </a:r>
            <a:r>
              <a:rPr lang="ru-RU" sz="1700" i="1" dirty="0">
                <a:latin typeface="Times New Roman" pitchFamily="18" charset="0"/>
                <a:cs typeface="Times New Roman" pitchFamily="18" charset="0"/>
              </a:rPr>
              <a:t>психолого-педагогическая поддержка: п</a:t>
            </a:r>
            <a:r>
              <a:rPr lang="ru-RU" sz="17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едагогом-ассистентом</a:t>
            </a:r>
            <a:r>
              <a:rPr lang="ru-RU" sz="1700" i="1" dirty="0">
                <a:latin typeface="Times New Roman" pitchFamily="18" charset="0"/>
                <a:cs typeface="Times New Roman" pitchFamily="18" charset="0"/>
              </a:rPr>
              <a:t>, педагогом-психологом, социальным педагогом.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1700" i="1" dirty="0">
                <a:latin typeface="Times New Roman" pitchFamily="18" charset="0"/>
                <a:cs typeface="Times New Roman" pitchFamily="18" charset="0"/>
              </a:rPr>
              <a:t>3) Мамандық пен біліктілікті таңдау бойынша Медициналық-әлеуметтік сараптаманың ұсынымдарын алу қажеттілігі бар </a:t>
            </a:r>
            <a:endParaRPr lang="kk-KZ" sz="17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1700" i="1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kk-KZ" sz="1700" i="1" dirty="0">
                <a:latin typeface="Times New Roman" pitchFamily="18" charset="0"/>
                <a:cs typeface="Times New Roman" pitchFamily="18" charset="0"/>
              </a:rPr>
              <a:t>выбору специальности и квалификации имеется необходимость в получении рекомендаций медико-социальной экспертизы </a:t>
            </a:r>
            <a:endParaRPr lang="kk-KZ" sz="17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kk-KZ" sz="20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kk-KZ" sz="2000" b="1" u="sng" dirty="0" smtClean="0">
                <a:latin typeface="Times New Roman" pitchFamily="18" charset="0"/>
                <a:cs typeface="Times New Roman" pitchFamily="18" charset="0"/>
              </a:rPr>
              <a:t>Қорытынды </a:t>
            </a:r>
            <a:r>
              <a:rPr lang="kk-KZ" sz="2000" b="1" u="sng" dirty="0">
                <a:latin typeface="Times New Roman" pitchFamily="18" charset="0"/>
                <a:cs typeface="Times New Roman" pitchFamily="18" charset="0"/>
              </a:rPr>
              <a:t>мен ұсынымдар кәсіптік және техникалық білім деңгейі аяқталғанға дейін жарамды. </a:t>
            </a:r>
            <a:r>
              <a:rPr lang="kk-KZ" sz="2000" b="1" u="sng" dirty="0" smtClean="0"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r>
              <a:rPr lang="kk-KZ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Заключение и рекомендации действительны до завершения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уровня профессионального 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и технического образования.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864037" y="4923234"/>
            <a:ext cx="74159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864037" y="5595938"/>
            <a:ext cx="74159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endParaRPr lang="en-US" sz="1900" dirty="0"/>
          </a:p>
        </p:txBody>
      </p:sp>
      <p:pic>
        <p:nvPicPr>
          <p:cNvPr id="5" name="Picture 2" descr="C:\Users\USER\Desktop\логотип 25 лет ПМП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4753"/>
            <a:ext cx="1590378" cy="11329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1241</Words>
  <Application>Microsoft Office PowerPoint</Application>
  <PresentationFormat>Произвольный</PresentationFormat>
  <Paragraphs>234</Paragraphs>
  <Slides>18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Times New Roman</vt:lpstr>
      <vt:lpstr>Lato Bold</vt:lpstr>
      <vt:lpstr>Lato</vt:lpstr>
      <vt:lpstr>Calibri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52</cp:revision>
  <dcterms:created xsi:type="dcterms:W3CDTF">2026-02-07T12:10:09Z</dcterms:created>
  <dcterms:modified xsi:type="dcterms:W3CDTF">2026-02-11T15:29:59Z</dcterms:modified>
</cp:coreProperties>
</file>