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5" r:id="rId4"/>
    <p:sldId id="271" r:id="rId5"/>
    <p:sldId id="273" r:id="rId6"/>
    <p:sldId id="275" r:id="rId7"/>
    <p:sldId id="262" r:id="rId8"/>
    <p:sldId id="258" r:id="rId9"/>
    <p:sldId id="260" r:id="rId10"/>
    <p:sldId id="276" r:id="rId11"/>
    <p:sldId id="263" r:id="rId12"/>
    <p:sldId id="280" r:id="rId13"/>
    <p:sldId id="279" r:id="rId14"/>
    <p:sldId id="278" r:id="rId15"/>
    <p:sldId id="259" r:id="rId16"/>
    <p:sldId id="261" r:id="rId17"/>
    <p:sldId id="282" r:id="rId18"/>
    <p:sldId id="281" r:id="rId19"/>
    <p:sldId id="268" r:id="rId20"/>
    <p:sldId id="269" r:id="rId21"/>
    <p:sldId id="270" r:id="rId22"/>
  </p:sldIdLst>
  <p:sldSz cx="18288000" cy="10287000"/>
  <p:notesSz cx="6858000" cy="9144000"/>
  <p:embeddedFontLs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Canva Sans Bold" charset="0"/>
      <p:regular r:id="rId27"/>
    </p:embeddedFont>
    <p:embeddedFont>
      <p:font typeface="Poppins Bold" charset="0"/>
      <p:regular r:id="rId28"/>
    </p:embeddedFont>
    <p:embeddedFont>
      <p:font typeface="Poppins" charset="0"/>
      <p:regular r:id="rId29"/>
    </p:embeddedFont>
    <p:embeddedFont>
      <p:font typeface="League Spartan" charset="0"/>
      <p:regular r:id="rId30"/>
    </p:embeddedFont>
    <p:embeddedFont>
      <p:font typeface="Cormorant Garamond Bold Italics" charset="0"/>
      <p:regular r:id="rId31"/>
    </p:embeddedFont>
    <p:embeddedFont>
      <p:font typeface="Roboto" charset="0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-65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6D18E1-033B-4CF1-AA30-BEFCFDA026B8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943EBA6D-9A6B-4B9A-9B52-3DA842753042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Тревожного или невротического типа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4D47926-2DB7-4A95-BE3C-3175FDF6FCAB}" type="parTrans" cxnId="{D53A92BC-7E95-4884-8581-DBB1D89A034C}">
      <dgm:prSet/>
      <dgm:spPr/>
      <dgm:t>
        <a:bodyPr/>
        <a:lstStyle/>
        <a:p>
          <a:endParaRPr lang="ru-RU"/>
        </a:p>
      </dgm:t>
    </dgm:pt>
    <dgm:pt modelId="{C3183C8E-F76F-428D-9CB9-FE4029626460}" type="sibTrans" cxnId="{D53A92BC-7E95-4884-8581-DBB1D89A034C}">
      <dgm:prSet/>
      <dgm:spPr/>
      <dgm:t>
        <a:bodyPr/>
        <a:lstStyle/>
        <a:p>
          <a:endParaRPr lang="ru-RU"/>
        </a:p>
      </dgm:t>
    </dgm:pt>
    <dgm:pt modelId="{FB9BA5FF-FF52-427A-9616-E9FF82655FFD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Авторитарного (импульсивно-инертного) типа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08A1EA2-C436-4526-9578-16450501FB2F}" type="parTrans" cxnId="{E33EFB15-3C9D-441A-95C2-3C1C64C9FC18}">
      <dgm:prSet/>
      <dgm:spPr/>
      <dgm:t>
        <a:bodyPr/>
        <a:lstStyle/>
        <a:p>
          <a:endParaRPr lang="ru-RU"/>
        </a:p>
      </dgm:t>
    </dgm:pt>
    <dgm:pt modelId="{6990BE14-1778-4712-8229-3E1F80F44674}" type="sibTrans" cxnId="{E33EFB15-3C9D-441A-95C2-3C1C64C9FC18}">
      <dgm:prSet/>
      <dgm:spPr/>
      <dgm:t>
        <a:bodyPr/>
        <a:lstStyle/>
        <a:p>
          <a:endParaRPr lang="ru-RU"/>
        </a:p>
      </dgm:t>
    </dgm:pt>
    <dgm:pt modelId="{4F6D67D2-B4C6-4B5C-89C7-1537C8CF1CBB}">
      <dgm:prSet custT="1"/>
      <dgm:spPr>
        <a:solidFill>
          <a:schemeClr val="accent2"/>
        </a:solidFill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Психосоматического типа</a:t>
          </a:r>
          <a:endParaRPr lang="ru-RU" sz="2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D18BAB5-384D-44E5-A233-EEA357E0D113}" type="parTrans" cxnId="{54E51D50-5296-4DD3-A388-C1A03CCBA68B}">
      <dgm:prSet/>
      <dgm:spPr/>
      <dgm:t>
        <a:bodyPr/>
        <a:lstStyle/>
        <a:p>
          <a:endParaRPr lang="ru-RU"/>
        </a:p>
      </dgm:t>
    </dgm:pt>
    <dgm:pt modelId="{BA2401EA-8CDC-463A-A8CD-014776055AB1}" type="sibTrans" cxnId="{54E51D50-5296-4DD3-A388-C1A03CCBA68B}">
      <dgm:prSet/>
      <dgm:spPr/>
      <dgm:t>
        <a:bodyPr/>
        <a:lstStyle/>
        <a:p>
          <a:endParaRPr lang="ru-RU"/>
        </a:p>
      </dgm:t>
    </dgm:pt>
    <dgm:pt modelId="{9A6B95E8-0EA4-49DE-9D74-FA9A93B5ABF8}">
      <dgm:prSet/>
      <dgm:spPr>
        <a:ln>
          <a:solidFill>
            <a:schemeClr val="accent2"/>
          </a:solidFill>
        </a:ln>
      </dgm:spPr>
      <dgm:t>
        <a:bodyPr/>
        <a:lstStyle/>
        <a:p>
          <a:pPr algn="ctr"/>
          <a:r>
            <a:rPr lang="ru-RU" dirty="0" smtClean="0"/>
            <a:t>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План переживаний родителей по поводу состояния, будущего и настоящего ребенка внешний – слезы, истерики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0EFFE7C7-B59A-42BD-ACAE-C6CD1A5E2286}" type="parTrans" cxnId="{D1E2B6F8-9267-4C31-8AC8-BFC1B9FA08F3}">
      <dgm:prSet/>
      <dgm:spPr/>
      <dgm:t>
        <a:bodyPr/>
        <a:lstStyle/>
        <a:p>
          <a:endParaRPr lang="ru-RU"/>
        </a:p>
      </dgm:t>
    </dgm:pt>
    <dgm:pt modelId="{0BC86DDC-D910-49A7-8883-336EE8859496}" type="sibTrans" cxnId="{D1E2B6F8-9267-4C31-8AC8-BFC1B9FA08F3}">
      <dgm:prSet/>
      <dgm:spPr/>
      <dgm:t>
        <a:bodyPr/>
        <a:lstStyle/>
        <a:p>
          <a:endParaRPr lang="ru-RU"/>
        </a:p>
      </dgm:t>
    </dgm:pt>
    <dgm:pt modelId="{443D4132-55D1-44A0-B2B5-11A5C13C3883}">
      <dgm:prSet/>
      <dgm:spPr>
        <a:ln>
          <a:solidFill>
            <a:schemeClr val="accent2"/>
          </a:solidFill>
        </a:ln>
      </dgm:spPr>
      <dgm:t>
        <a:bodyPr/>
        <a:lstStyle/>
        <a:p>
          <a:endParaRPr lang="ru-RU" dirty="0"/>
        </a:p>
      </dgm:t>
    </dgm:pt>
    <dgm:pt modelId="{C507DB7B-DB68-44F8-89D2-82A26514D1FE}" type="parTrans" cxnId="{87F061A1-4C5D-41C3-8B26-60D75714080E}">
      <dgm:prSet/>
      <dgm:spPr/>
      <dgm:t>
        <a:bodyPr/>
        <a:lstStyle/>
        <a:p>
          <a:endParaRPr lang="ru-RU"/>
        </a:p>
      </dgm:t>
    </dgm:pt>
    <dgm:pt modelId="{05B80380-59AC-4B74-8A1B-4769E9C81B76}" type="sibTrans" cxnId="{87F061A1-4C5D-41C3-8B26-60D75714080E}">
      <dgm:prSet/>
      <dgm:spPr/>
      <dgm:t>
        <a:bodyPr/>
        <a:lstStyle/>
        <a:p>
          <a:endParaRPr lang="ru-RU"/>
        </a:p>
      </dgm:t>
    </dgm:pt>
    <dgm:pt modelId="{304182F7-2E78-4A4F-8453-B731CCE4E5F8}">
      <dgm:prSet/>
      <dgm:spPr>
        <a:ln>
          <a:solidFill>
            <a:schemeClr val="accent2"/>
          </a:solidFill>
        </a:ln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План переживаний родителей по поводу состояния, будущего и настоящего ребенка внешний – агрессия, скандалы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6BBEB09-588F-4F8F-B1A9-E46C885ACDFC}" type="parTrans" cxnId="{81CC687E-CE9F-4E45-9A5C-CD3039F192A0}">
      <dgm:prSet/>
      <dgm:spPr/>
      <dgm:t>
        <a:bodyPr/>
        <a:lstStyle/>
        <a:p>
          <a:endParaRPr lang="ru-RU"/>
        </a:p>
      </dgm:t>
    </dgm:pt>
    <dgm:pt modelId="{2C3461D4-E06E-44EC-A2BF-6D580E84BC7A}" type="sibTrans" cxnId="{81CC687E-CE9F-4E45-9A5C-CD3039F192A0}">
      <dgm:prSet/>
      <dgm:spPr/>
      <dgm:t>
        <a:bodyPr/>
        <a:lstStyle/>
        <a:p>
          <a:endParaRPr lang="ru-RU"/>
        </a:p>
      </dgm:t>
    </dgm:pt>
    <dgm:pt modelId="{ACD38FDE-FD70-4378-A7BB-9D0995D451DA}">
      <dgm:prSet/>
      <dgm:spPr>
        <a:ln>
          <a:solidFill>
            <a:schemeClr val="accent2"/>
          </a:solidFill>
        </a:ln>
      </dgm:spPr>
      <dgm:t>
        <a:bodyPr/>
        <a:lstStyle/>
        <a:p>
          <a:endParaRPr lang="ru-RU" sz="2500" dirty="0"/>
        </a:p>
      </dgm:t>
    </dgm:pt>
    <dgm:pt modelId="{53B6AD13-240D-48CE-9AA7-E323C041A1F8}" type="parTrans" cxnId="{73AEFA2F-55A7-457A-9C36-CFBC0D4F5998}">
      <dgm:prSet/>
      <dgm:spPr/>
      <dgm:t>
        <a:bodyPr/>
        <a:lstStyle/>
        <a:p>
          <a:endParaRPr lang="ru-RU"/>
        </a:p>
      </dgm:t>
    </dgm:pt>
    <dgm:pt modelId="{670B05A6-34CE-4992-A3F5-429E454C9FF5}" type="sibTrans" cxnId="{73AEFA2F-55A7-457A-9C36-CFBC0D4F5998}">
      <dgm:prSet/>
      <dgm:spPr/>
      <dgm:t>
        <a:bodyPr/>
        <a:lstStyle/>
        <a:p>
          <a:endParaRPr lang="ru-RU"/>
        </a:p>
      </dgm:t>
    </dgm:pt>
    <dgm:pt modelId="{72D684FF-329D-40E6-A197-C18540DC99BC}">
      <dgm:prSet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Вся жизнь, все усилия родителей направлены на помощь ребенку.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4A687095-16BF-4801-9313-4B170F577062}" type="parTrans" cxnId="{DBE907EA-98B0-4AF7-850C-2AFDDB8D30F2}">
      <dgm:prSet/>
      <dgm:spPr/>
      <dgm:t>
        <a:bodyPr/>
        <a:lstStyle/>
        <a:p>
          <a:endParaRPr lang="ru-RU"/>
        </a:p>
      </dgm:t>
    </dgm:pt>
    <dgm:pt modelId="{890F8377-FC57-443E-A596-3538BE5A124D}" type="sibTrans" cxnId="{DBE907EA-98B0-4AF7-850C-2AFDDB8D30F2}">
      <dgm:prSet/>
      <dgm:spPr/>
      <dgm:t>
        <a:bodyPr/>
        <a:lstStyle/>
        <a:p>
          <a:endParaRPr lang="ru-RU"/>
        </a:p>
      </dgm:t>
    </dgm:pt>
    <dgm:pt modelId="{F27D22AD-6537-4F33-BE9A-4BF7FA497712}" type="pres">
      <dgm:prSet presAssocID="{936D18E1-033B-4CF1-AA30-BEFCFDA026B8}" presName="diagram" presStyleCnt="0">
        <dgm:presLayoutVars>
          <dgm:dir/>
          <dgm:animLvl val="lvl"/>
          <dgm:resizeHandles val="exact"/>
        </dgm:presLayoutVars>
      </dgm:prSet>
      <dgm:spPr/>
    </dgm:pt>
    <dgm:pt modelId="{F621EFCD-1C70-4063-ABD7-D601B8A8C6B8}" type="pres">
      <dgm:prSet presAssocID="{943EBA6D-9A6B-4B9A-9B52-3DA842753042}" presName="compNode" presStyleCnt="0"/>
      <dgm:spPr/>
    </dgm:pt>
    <dgm:pt modelId="{E0EFE68D-29C6-40BB-A164-E299214563D8}" type="pres">
      <dgm:prSet presAssocID="{943EBA6D-9A6B-4B9A-9B52-3DA842753042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CCFB90-42E2-4441-8E91-6CE7812FEC6E}" type="pres">
      <dgm:prSet presAssocID="{943EBA6D-9A6B-4B9A-9B52-3DA84275304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893136-77AB-406B-877C-5D1404B78678}" type="pres">
      <dgm:prSet presAssocID="{943EBA6D-9A6B-4B9A-9B52-3DA842753042}" presName="parentRect" presStyleLbl="alignNode1" presStyleIdx="0" presStyleCnt="3"/>
      <dgm:spPr/>
      <dgm:t>
        <a:bodyPr/>
        <a:lstStyle/>
        <a:p>
          <a:endParaRPr lang="ru-RU"/>
        </a:p>
      </dgm:t>
    </dgm:pt>
    <dgm:pt modelId="{3E9CBA41-02E5-4F04-A999-15F7C267CB57}" type="pres">
      <dgm:prSet presAssocID="{943EBA6D-9A6B-4B9A-9B52-3DA842753042}" presName="adorn" presStyleLbl="fgAccFollowNode1" presStyleIdx="0" presStyleCnt="3"/>
      <dgm:spPr/>
    </dgm:pt>
    <dgm:pt modelId="{7BD58D76-73C0-4798-871C-F7C4C77B6466}" type="pres">
      <dgm:prSet presAssocID="{C3183C8E-F76F-428D-9CB9-FE402962646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DF1E0EF-5AD1-4598-B527-670EEB2FDB94}" type="pres">
      <dgm:prSet presAssocID="{FB9BA5FF-FF52-427A-9616-E9FF82655FFD}" presName="compNode" presStyleCnt="0"/>
      <dgm:spPr/>
    </dgm:pt>
    <dgm:pt modelId="{EC630651-D9B4-4A33-B6EC-CC1DBD16A71E}" type="pres">
      <dgm:prSet presAssocID="{FB9BA5FF-FF52-427A-9616-E9FF82655FFD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9672E8-D045-4A70-B4C3-F6E2BEF84CD2}" type="pres">
      <dgm:prSet presAssocID="{FB9BA5FF-FF52-427A-9616-E9FF82655FF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491926-F393-41FF-B223-DD0EF159DEBC}" type="pres">
      <dgm:prSet presAssocID="{FB9BA5FF-FF52-427A-9616-E9FF82655FFD}" presName="parentRect" presStyleLbl="alignNode1" presStyleIdx="1" presStyleCnt="3"/>
      <dgm:spPr/>
      <dgm:t>
        <a:bodyPr/>
        <a:lstStyle/>
        <a:p>
          <a:endParaRPr lang="ru-RU"/>
        </a:p>
      </dgm:t>
    </dgm:pt>
    <dgm:pt modelId="{6D3AC5DA-BABE-44D6-BD55-970166549EB3}" type="pres">
      <dgm:prSet presAssocID="{FB9BA5FF-FF52-427A-9616-E9FF82655FFD}" presName="adorn" presStyleLbl="fgAccFollowNode1" presStyleIdx="1" presStyleCnt="3"/>
      <dgm:spPr/>
    </dgm:pt>
    <dgm:pt modelId="{6EC37953-25F9-4E0F-921F-F66319D71C08}" type="pres">
      <dgm:prSet presAssocID="{6990BE14-1778-4712-8229-3E1F80F4467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384399A-BA06-42B4-897F-EAFB825DD90D}" type="pres">
      <dgm:prSet presAssocID="{4F6D67D2-B4C6-4B5C-89C7-1537C8CF1CBB}" presName="compNode" presStyleCnt="0"/>
      <dgm:spPr/>
    </dgm:pt>
    <dgm:pt modelId="{38136BE1-93CC-401B-8815-243BB0281293}" type="pres">
      <dgm:prSet presAssocID="{4F6D67D2-B4C6-4B5C-89C7-1537C8CF1CBB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20DC83-124C-4C35-B91A-724D043A5C4E}" type="pres">
      <dgm:prSet presAssocID="{4F6D67D2-B4C6-4B5C-89C7-1537C8CF1CB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1CB018-6614-4EC9-9A9D-DC3110C5B8F9}" type="pres">
      <dgm:prSet presAssocID="{4F6D67D2-B4C6-4B5C-89C7-1537C8CF1CBB}" presName="parentRect" presStyleLbl="alignNode1" presStyleIdx="2" presStyleCnt="3"/>
      <dgm:spPr/>
      <dgm:t>
        <a:bodyPr/>
        <a:lstStyle/>
        <a:p>
          <a:endParaRPr lang="ru-RU"/>
        </a:p>
      </dgm:t>
    </dgm:pt>
    <dgm:pt modelId="{DCA98739-9CBE-49C4-A68C-F350973BBCFD}" type="pres">
      <dgm:prSet presAssocID="{4F6D67D2-B4C6-4B5C-89C7-1537C8CF1CBB}" presName="adorn" presStyleLbl="fgAccFollowNode1" presStyleIdx="2" presStyleCnt="3"/>
      <dgm:spPr/>
    </dgm:pt>
  </dgm:ptLst>
  <dgm:cxnLst>
    <dgm:cxn modelId="{ABE0F627-13D7-4196-8866-125D9184FEA8}" type="presOf" srcId="{4F6D67D2-B4C6-4B5C-89C7-1537C8CF1CBB}" destId="{8E20DC83-124C-4C35-B91A-724D043A5C4E}" srcOrd="0" destOrd="0" presId="urn:microsoft.com/office/officeart/2005/8/layout/bList2"/>
    <dgm:cxn modelId="{05A0E5F6-90BE-4D19-9F3A-CA0575733391}" type="presOf" srcId="{FB9BA5FF-FF52-427A-9616-E9FF82655FFD}" destId="{4D9672E8-D045-4A70-B4C3-F6E2BEF84CD2}" srcOrd="0" destOrd="0" presId="urn:microsoft.com/office/officeart/2005/8/layout/bList2"/>
    <dgm:cxn modelId="{08C45F70-EE4C-4FF2-9BB6-12C4BA0A5B3F}" type="presOf" srcId="{72D684FF-329D-40E6-A197-C18540DC99BC}" destId="{38136BE1-93CC-401B-8815-243BB0281293}" srcOrd="0" destOrd="1" presId="urn:microsoft.com/office/officeart/2005/8/layout/bList2"/>
    <dgm:cxn modelId="{D94F3B0D-4EF2-41F9-BBEB-3989C367A730}" type="presOf" srcId="{936D18E1-033B-4CF1-AA30-BEFCFDA026B8}" destId="{F27D22AD-6537-4F33-BE9A-4BF7FA497712}" srcOrd="0" destOrd="0" presId="urn:microsoft.com/office/officeart/2005/8/layout/bList2"/>
    <dgm:cxn modelId="{F1233BB0-2663-45EE-B923-98B295A722A0}" type="presOf" srcId="{6990BE14-1778-4712-8229-3E1F80F44674}" destId="{6EC37953-25F9-4E0F-921F-F66319D71C08}" srcOrd="0" destOrd="0" presId="urn:microsoft.com/office/officeart/2005/8/layout/bList2"/>
    <dgm:cxn modelId="{78285F18-C695-48C2-A942-A07A6952F91E}" type="presOf" srcId="{FB9BA5FF-FF52-427A-9616-E9FF82655FFD}" destId="{B6491926-F393-41FF-B223-DD0EF159DEBC}" srcOrd="1" destOrd="0" presId="urn:microsoft.com/office/officeart/2005/8/layout/bList2"/>
    <dgm:cxn modelId="{DBE907EA-98B0-4AF7-850C-2AFDDB8D30F2}" srcId="{4F6D67D2-B4C6-4B5C-89C7-1537C8CF1CBB}" destId="{72D684FF-329D-40E6-A197-C18540DC99BC}" srcOrd="1" destOrd="0" parTransId="{4A687095-16BF-4801-9313-4B170F577062}" sibTransId="{890F8377-FC57-443E-A596-3538BE5A124D}"/>
    <dgm:cxn modelId="{D1E2B6F8-9267-4C31-8AC8-BFC1B9FA08F3}" srcId="{943EBA6D-9A6B-4B9A-9B52-3DA842753042}" destId="{9A6B95E8-0EA4-49DE-9D74-FA9A93B5ABF8}" srcOrd="0" destOrd="0" parTransId="{0EFFE7C7-B59A-42BD-ACAE-C6CD1A5E2286}" sibTransId="{0BC86DDC-D910-49A7-8883-336EE8859496}"/>
    <dgm:cxn modelId="{22D10500-B2FC-4091-8493-716E59E3F1AB}" type="presOf" srcId="{C3183C8E-F76F-428D-9CB9-FE4029626460}" destId="{7BD58D76-73C0-4798-871C-F7C4C77B6466}" srcOrd="0" destOrd="0" presId="urn:microsoft.com/office/officeart/2005/8/layout/bList2"/>
    <dgm:cxn modelId="{27D3C2FB-C465-4B65-B708-A7CA8F7DC107}" type="presOf" srcId="{4F6D67D2-B4C6-4B5C-89C7-1537C8CF1CBB}" destId="{E31CB018-6614-4EC9-9A9D-DC3110C5B8F9}" srcOrd="1" destOrd="0" presId="urn:microsoft.com/office/officeart/2005/8/layout/bList2"/>
    <dgm:cxn modelId="{0091736B-8423-4659-A76A-D903092B3B3C}" type="presOf" srcId="{443D4132-55D1-44A0-B2B5-11A5C13C3883}" destId="{EC630651-D9B4-4A33-B6EC-CC1DBD16A71E}" srcOrd="0" destOrd="0" presId="urn:microsoft.com/office/officeart/2005/8/layout/bList2"/>
    <dgm:cxn modelId="{81CC687E-CE9F-4E45-9A5C-CD3039F192A0}" srcId="{FB9BA5FF-FF52-427A-9616-E9FF82655FFD}" destId="{304182F7-2E78-4A4F-8453-B731CCE4E5F8}" srcOrd="1" destOrd="0" parTransId="{96BBEB09-588F-4F8F-B1A9-E46C885ACDFC}" sibTransId="{2C3461D4-E06E-44EC-A2BF-6D580E84BC7A}"/>
    <dgm:cxn modelId="{54E51D50-5296-4DD3-A388-C1A03CCBA68B}" srcId="{936D18E1-033B-4CF1-AA30-BEFCFDA026B8}" destId="{4F6D67D2-B4C6-4B5C-89C7-1537C8CF1CBB}" srcOrd="2" destOrd="0" parTransId="{8D18BAB5-384D-44E5-A233-EEA357E0D113}" sibTransId="{BA2401EA-8CDC-463A-A8CD-014776055AB1}"/>
    <dgm:cxn modelId="{73AEFA2F-55A7-457A-9C36-CFBC0D4F5998}" srcId="{4F6D67D2-B4C6-4B5C-89C7-1537C8CF1CBB}" destId="{ACD38FDE-FD70-4378-A7BB-9D0995D451DA}" srcOrd="0" destOrd="0" parTransId="{53B6AD13-240D-48CE-9AA7-E323C041A1F8}" sibTransId="{670B05A6-34CE-4992-A3F5-429E454C9FF5}"/>
    <dgm:cxn modelId="{E33EFB15-3C9D-441A-95C2-3C1C64C9FC18}" srcId="{936D18E1-033B-4CF1-AA30-BEFCFDA026B8}" destId="{FB9BA5FF-FF52-427A-9616-E9FF82655FFD}" srcOrd="1" destOrd="0" parTransId="{F08A1EA2-C436-4526-9578-16450501FB2F}" sibTransId="{6990BE14-1778-4712-8229-3E1F80F44674}"/>
    <dgm:cxn modelId="{87F061A1-4C5D-41C3-8B26-60D75714080E}" srcId="{FB9BA5FF-FF52-427A-9616-E9FF82655FFD}" destId="{443D4132-55D1-44A0-B2B5-11A5C13C3883}" srcOrd="0" destOrd="0" parTransId="{C507DB7B-DB68-44F8-89D2-82A26514D1FE}" sibTransId="{05B80380-59AC-4B74-8A1B-4769E9C81B76}"/>
    <dgm:cxn modelId="{9BC0767E-F48D-46A9-AE28-51C57482756F}" type="presOf" srcId="{943EBA6D-9A6B-4B9A-9B52-3DA842753042}" destId="{7ACCFB90-42E2-4441-8E91-6CE7812FEC6E}" srcOrd="0" destOrd="0" presId="urn:microsoft.com/office/officeart/2005/8/layout/bList2"/>
    <dgm:cxn modelId="{69C9528F-949D-4B58-BA29-EED99CFA48C8}" type="presOf" srcId="{943EBA6D-9A6B-4B9A-9B52-3DA842753042}" destId="{54893136-77AB-406B-877C-5D1404B78678}" srcOrd="1" destOrd="0" presId="urn:microsoft.com/office/officeart/2005/8/layout/bList2"/>
    <dgm:cxn modelId="{0254F187-A685-4C65-A19F-64CEF70AB732}" type="presOf" srcId="{9A6B95E8-0EA4-49DE-9D74-FA9A93B5ABF8}" destId="{E0EFE68D-29C6-40BB-A164-E299214563D8}" srcOrd="0" destOrd="0" presId="urn:microsoft.com/office/officeart/2005/8/layout/bList2"/>
    <dgm:cxn modelId="{D53A92BC-7E95-4884-8581-DBB1D89A034C}" srcId="{936D18E1-033B-4CF1-AA30-BEFCFDA026B8}" destId="{943EBA6D-9A6B-4B9A-9B52-3DA842753042}" srcOrd="0" destOrd="0" parTransId="{A4D47926-2DB7-4A95-BE3C-3175FDF6FCAB}" sibTransId="{C3183C8E-F76F-428D-9CB9-FE4029626460}"/>
    <dgm:cxn modelId="{3BC18BFC-7522-4BF6-9608-B6C20E7EB53C}" type="presOf" srcId="{ACD38FDE-FD70-4378-A7BB-9D0995D451DA}" destId="{38136BE1-93CC-401B-8815-243BB0281293}" srcOrd="0" destOrd="0" presId="urn:microsoft.com/office/officeart/2005/8/layout/bList2"/>
    <dgm:cxn modelId="{E181F611-EF06-49E0-A4CD-8ABB5481FA4B}" type="presOf" srcId="{304182F7-2E78-4A4F-8453-B731CCE4E5F8}" destId="{EC630651-D9B4-4A33-B6EC-CC1DBD16A71E}" srcOrd="0" destOrd="1" presId="urn:microsoft.com/office/officeart/2005/8/layout/bList2"/>
    <dgm:cxn modelId="{22857A4B-553B-4740-8C51-2EC9EA5EE23B}" type="presParOf" srcId="{F27D22AD-6537-4F33-BE9A-4BF7FA497712}" destId="{F621EFCD-1C70-4063-ABD7-D601B8A8C6B8}" srcOrd="0" destOrd="0" presId="urn:microsoft.com/office/officeart/2005/8/layout/bList2"/>
    <dgm:cxn modelId="{9EE5063F-ECBB-4D62-BDCC-5AD5B0FC138C}" type="presParOf" srcId="{F621EFCD-1C70-4063-ABD7-D601B8A8C6B8}" destId="{E0EFE68D-29C6-40BB-A164-E299214563D8}" srcOrd="0" destOrd="0" presId="urn:microsoft.com/office/officeart/2005/8/layout/bList2"/>
    <dgm:cxn modelId="{B18ED874-EDA4-400E-B904-0010065BEBA9}" type="presParOf" srcId="{F621EFCD-1C70-4063-ABD7-D601B8A8C6B8}" destId="{7ACCFB90-42E2-4441-8E91-6CE7812FEC6E}" srcOrd="1" destOrd="0" presId="urn:microsoft.com/office/officeart/2005/8/layout/bList2"/>
    <dgm:cxn modelId="{B2F05EBD-A1D2-42F2-B428-744DD321DD48}" type="presParOf" srcId="{F621EFCD-1C70-4063-ABD7-D601B8A8C6B8}" destId="{54893136-77AB-406B-877C-5D1404B78678}" srcOrd="2" destOrd="0" presId="urn:microsoft.com/office/officeart/2005/8/layout/bList2"/>
    <dgm:cxn modelId="{26B7DC2F-F34E-4555-84D3-3DF10F7461B3}" type="presParOf" srcId="{F621EFCD-1C70-4063-ABD7-D601B8A8C6B8}" destId="{3E9CBA41-02E5-4F04-A999-15F7C267CB57}" srcOrd="3" destOrd="0" presId="urn:microsoft.com/office/officeart/2005/8/layout/bList2"/>
    <dgm:cxn modelId="{BA855BA4-338E-4842-BCC4-910C1269074A}" type="presParOf" srcId="{F27D22AD-6537-4F33-BE9A-4BF7FA497712}" destId="{7BD58D76-73C0-4798-871C-F7C4C77B6466}" srcOrd="1" destOrd="0" presId="urn:microsoft.com/office/officeart/2005/8/layout/bList2"/>
    <dgm:cxn modelId="{F41A33CF-9C22-41C7-A32C-11AEAB81FD6C}" type="presParOf" srcId="{F27D22AD-6537-4F33-BE9A-4BF7FA497712}" destId="{6DF1E0EF-5AD1-4598-B527-670EEB2FDB94}" srcOrd="2" destOrd="0" presId="urn:microsoft.com/office/officeart/2005/8/layout/bList2"/>
    <dgm:cxn modelId="{EAD8E65E-E084-4CA6-8D8A-3FE258DC6CF0}" type="presParOf" srcId="{6DF1E0EF-5AD1-4598-B527-670EEB2FDB94}" destId="{EC630651-D9B4-4A33-B6EC-CC1DBD16A71E}" srcOrd="0" destOrd="0" presId="urn:microsoft.com/office/officeart/2005/8/layout/bList2"/>
    <dgm:cxn modelId="{166C7B84-0B08-4A49-BC6F-8D26D1ED83E2}" type="presParOf" srcId="{6DF1E0EF-5AD1-4598-B527-670EEB2FDB94}" destId="{4D9672E8-D045-4A70-B4C3-F6E2BEF84CD2}" srcOrd="1" destOrd="0" presId="urn:microsoft.com/office/officeart/2005/8/layout/bList2"/>
    <dgm:cxn modelId="{8D6836DE-129E-4631-B920-6ECA8726B6D9}" type="presParOf" srcId="{6DF1E0EF-5AD1-4598-B527-670EEB2FDB94}" destId="{B6491926-F393-41FF-B223-DD0EF159DEBC}" srcOrd="2" destOrd="0" presId="urn:microsoft.com/office/officeart/2005/8/layout/bList2"/>
    <dgm:cxn modelId="{53481830-D4CD-42C8-A1FC-B557910BCF0B}" type="presParOf" srcId="{6DF1E0EF-5AD1-4598-B527-670EEB2FDB94}" destId="{6D3AC5DA-BABE-44D6-BD55-970166549EB3}" srcOrd="3" destOrd="0" presId="urn:microsoft.com/office/officeart/2005/8/layout/bList2"/>
    <dgm:cxn modelId="{035382EC-C6F0-4D25-AAE1-86D4D9758C32}" type="presParOf" srcId="{F27D22AD-6537-4F33-BE9A-4BF7FA497712}" destId="{6EC37953-25F9-4E0F-921F-F66319D71C08}" srcOrd="3" destOrd="0" presId="urn:microsoft.com/office/officeart/2005/8/layout/bList2"/>
    <dgm:cxn modelId="{EF06EA07-BA54-4E26-A846-2E882E425F97}" type="presParOf" srcId="{F27D22AD-6537-4F33-BE9A-4BF7FA497712}" destId="{9384399A-BA06-42B4-897F-EAFB825DD90D}" srcOrd="4" destOrd="0" presId="urn:microsoft.com/office/officeart/2005/8/layout/bList2"/>
    <dgm:cxn modelId="{0677049C-F7A0-4CC1-A89F-057B802A0B31}" type="presParOf" srcId="{9384399A-BA06-42B4-897F-EAFB825DD90D}" destId="{38136BE1-93CC-401B-8815-243BB0281293}" srcOrd="0" destOrd="0" presId="urn:microsoft.com/office/officeart/2005/8/layout/bList2"/>
    <dgm:cxn modelId="{A7A47E1F-63D8-431C-AA9E-3B9EFA14BCD0}" type="presParOf" srcId="{9384399A-BA06-42B4-897F-EAFB825DD90D}" destId="{8E20DC83-124C-4C35-B91A-724D043A5C4E}" srcOrd="1" destOrd="0" presId="urn:microsoft.com/office/officeart/2005/8/layout/bList2"/>
    <dgm:cxn modelId="{F59178D2-36E6-46B7-AC5A-446775200C7A}" type="presParOf" srcId="{9384399A-BA06-42B4-897F-EAFB825DD90D}" destId="{E31CB018-6614-4EC9-9A9D-DC3110C5B8F9}" srcOrd="2" destOrd="0" presId="urn:microsoft.com/office/officeart/2005/8/layout/bList2"/>
    <dgm:cxn modelId="{11A80FD7-A168-471A-8821-A0EA383E52C9}" type="presParOf" srcId="{9384399A-BA06-42B4-897F-EAFB825DD90D}" destId="{DCA98739-9CBE-49C4-A68C-F350973BBCFD}" srcOrd="3" destOrd="0" presId="urn:microsoft.com/office/officeart/2005/8/layout/b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.png"/><Relationship Id="rId3" Type="http://schemas.openxmlformats.org/officeDocument/2006/relationships/image" Target="../media/image9.png"/><Relationship Id="rId12" Type="http://schemas.openxmlformats.org/officeDocument/2006/relationships/hyperlink" Target="https://www.facebook.com/login/?locale=ru_RU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11" Type="http://schemas.openxmlformats.org/officeDocument/2006/relationships/hyperlink" Target="https://www.instagram.com/" TargetMode="External"/><Relationship Id="rId10" Type="http://schemas.openxmlformats.org/officeDocument/2006/relationships/image" Target="../media/image31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 rot="-2611945">
            <a:off x="546906" y="659132"/>
            <a:ext cx="3031341" cy="2798456"/>
            <a:chOff x="0" y="0"/>
            <a:chExt cx="798378" cy="73704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98378" cy="737042"/>
            </a:xfrm>
            <a:custGeom>
              <a:avLst/>
              <a:gdLst/>
              <a:ahLst/>
              <a:cxnLst/>
              <a:rect l="l" t="t" r="r" b="b"/>
              <a:pathLst>
                <a:path w="798378" h="737042">
                  <a:moveTo>
                    <a:pt x="130252" y="0"/>
                  </a:moveTo>
                  <a:lnTo>
                    <a:pt x="668126" y="0"/>
                  </a:lnTo>
                  <a:cubicBezTo>
                    <a:pt x="702671" y="0"/>
                    <a:pt x="735801" y="13723"/>
                    <a:pt x="760228" y="38150"/>
                  </a:cubicBezTo>
                  <a:cubicBezTo>
                    <a:pt x="784655" y="62577"/>
                    <a:pt x="798378" y="95707"/>
                    <a:pt x="798378" y="130252"/>
                  </a:cubicBezTo>
                  <a:lnTo>
                    <a:pt x="798378" y="606790"/>
                  </a:lnTo>
                  <a:cubicBezTo>
                    <a:pt x="798378" y="678726"/>
                    <a:pt x="740062" y="737042"/>
                    <a:pt x="668126" y="737042"/>
                  </a:cubicBezTo>
                  <a:lnTo>
                    <a:pt x="130252" y="737042"/>
                  </a:lnTo>
                  <a:cubicBezTo>
                    <a:pt x="58316" y="737042"/>
                    <a:pt x="0" y="678726"/>
                    <a:pt x="0" y="606790"/>
                  </a:cubicBezTo>
                  <a:lnTo>
                    <a:pt x="0" y="130252"/>
                  </a:lnTo>
                  <a:cubicBezTo>
                    <a:pt x="0" y="58316"/>
                    <a:pt x="58316" y="0"/>
                    <a:pt x="130252" y="0"/>
                  </a:cubicBezTo>
                  <a:close/>
                </a:path>
              </a:pathLst>
            </a:custGeom>
            <a:solidFill>
              <a:srgbClr val="8D00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33375"/>
              <a:ext cx="798378" cy="10704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249"/>
                </a:lnSpc>
              </a:pPr>
              <a:endParaRPr/>
            </a:p>
          </p:txBody>
        </p:sp>
      </p:grpSp>
      <p:sp>
        <p:nvSpPr>
          <p:cNvPr id="11" name="AutoShape 11"/>
          <p:cNvSpPr/>
          <p:nvPr/>
        </p:nvSpPr>
        <p:spPr>
          <a:xfrm>
            <a:off x="3011342" y="6140237"/>
            <a:ext cx="8918179" cy="19050"/>
          </a:xfrm>
          <a:prstGeom prst="line">
            <a:avLst/>
          </a:prstGeom>
          <a:ln w="47625" cap="flat">
            <a:solidFill>
              <a:srgbClr val="000000"/>
            </a:solidFill>
            <a:prstDash val="sysDash"/>
            <a:headEnd type="none" w="sm" len="sm"/>
            <a:tailEnd type="none" w="sm" len="sm"/>
          </a:ln>
        </p:spPr>
      </p:sp>
      <p:grpSp>
        <p:nvGrpSpPr>
          <p:cNvPr id="12" name="Group 12"/>
          <p:cNvGrpSpPr/>
          <p:nvPr/>
        </p:nvGrpSpPr>
        <p:grpSpPr>
          <a:xfrm rot="-2611945">
            <a:off x="13377046" y="1780897"/>
            <a:ext cx="8101900" cy="3702724"/>
            <a:chOff x="0" y="0"/>
            <a:chExt cx="2133834" cy="97520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133834" cy="975203"/>
            </a:xfrm>
            <a:custGeom>
              <a:avLst/>
              <a:gdLst/>
              <a:ahLst/>
              <a:cxnLst/>
              <a:rect l="l" t="t" r="r" b="b"/>
              <a:pathLst>
                <a:path w="2133834" h="975203">
                  <a:moveTo>
                    <a:pt x="48734" y="0"/>
                  </a:moveTo>
                  <a:lnTo>
                    <a:pt x="2085100" y="0"/>
                  </a:lnTo>
                  <a:cubicBezTo>
                    <a:pt x="2112015" y="0"/>
                    <a:pt x="2133834" y="21819"/>
                    <a:pt x="2133834" y="48734"/>
                  </a:cubicBezTo>
                  <a:lnTo>
                    <a:pt x="2133834" y="926469"/>
                  </a:lnTo>
                  <a:cubicBezTo>
                    <a:pt x="2133834" y="953384"/>
                    <a:pt x="2112015" y="975203"/>
                    <a:pt x="2085100" y="975203"/>
                  </a:cubicBezTo>
                  <a:lnTo>
                    <a:pt x="48734" y="975203"/>
                  </a:lnTo>
                  <a:cubicBezTo>
                    <a:pt x="21819" y="975203"/>
                    <a:pt x="0" y="953384"/>
                    <a:pt x="0" y="926469"/>
                  </a:cubicBezTo>
                  <a:lnTo>
                    <a:pt x="0" y="48734"/>
                  </a:lnTo>
                  <a:cubicBezTo>
                    <a:pt x="0" y="21819"/>
                    <a:pt x="21819" y="0"/>
                    <a:pt x="48734" y="0"/>
                  </a:cubicBezTo>
                  <a:close/>
                </a:path>
              </a:pathLst>
            </a:custGeom>
            <a:solidFill>
              <a:srgbClr val="C27F7F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333375"/>
              <a:ext cx="2133834" cy="13085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24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 rot="-2789597">
            <a:off x="3022879" y="1307360"/>
            <a:ext cx="606050" cy="530294"/>
            <a:chOff x="0" y="0"/>
            <a:chExt cx="812800" cy="7112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8D0000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127000" y="-3175"/>
              <a:ext cx="558800" cy="663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24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2963666" y="2631888"/>
            <a:ext cx="8544752" cy="1833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326"/>
              </a:lnSpc>
            </a:pPr>
            <a:r>
              <a:rPr lang="en-US" sz="10947" b="1" dirty="0" smtClean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endParaRPr lang="en-US" sz="10947" b="1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3000332" y="4000492"/>
            <a:ext cx="9524466" cy="2215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О механизмах  консультативной помощи родителям детей с ООП.</a:t>
            </a:r>
          </a:p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Модель Дженнингса</a:t>
            </a:r>
            <a:endParaRPr lang="en-US" sz="6000" b="1" spc="2457" dirty="0">
              <a:solidFill>
                <a:srgbClr val="8D0000"/>
              </a:solidFill>
              <a:latin typeface="Times New Roman" pitchFamily="18" charset="0"/>
              <a:ea typeface="Poppins Bold"/>
              <a:cs typeface="Times New Roman" pitchFamily="18" charset="0"/>
              <a:sym typeface="Poppins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857324" y="7697574"/>
            <a:ext cx="12644526" cy="14619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ru-RU" sz="2699" spc="134" dirty="0" smtClean="0">
                <a:solidFill>
                  <a:srgbClr val="2E2E2E"/>
                </a:solidFill>
                <a:latin typeface="Poppins"/>
                <a:ea typeface="Poppins"/>
                <a:cs typeface="Poppins"/>
                <a:sym typeface="Poppins"/>
              </a:rPr>
              <a:t>Бакмаганбетова Бахытгуль Нуртаевна,</a:t>
            </a:r>
          </a:p>
          <a:p>
            <a:pPr algn="l">
              <a:lnSpc>
                <a:spcPts val="3779"/>
              </a:lnSpc>
            </a:pPr>
            <a:r>
              <a:rPr lang="ru-RU" sz="2699" spc="134" dirty="0" smtClean="0">
                <a:solidFill>
                  <a:srgbClr val="2E2E2E"/>
                </a:solidFill>
                <a:latin typeface="Poppins"/>
                <a:ea typeface="Poppins"/>
                <a:cs typeface="Poppins"/>
                <a:sym typeface="Poppins"/>
              </a:rPr>
              <a:t> педагог-психолог, методист, педагог-мастер, магистр специального образования</a:t>
            </a:r>
            <a:endParaRPr lang="en-US" sz="2699" spc="134" dirty="0">
              <a:solidFill>
                <a:srgbClr val="2E2E2E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22" name="Group 22"/>
          <p:cNvGrpSpPr/>
          <p:nvPr/>
        </p:nvGrpSpPr>
        <p:grpSpPr>
          <a:xfrm rot="-2789597">
            <a:off x="7642014" y="1812065"/>
            <a:ext cx="431165" cy="377270"/>
            <a:chOff x="0" y="0"/>
            <a:chExt cx="812800" cy="7112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C27F7F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127000" y="-3175"/>
              <a:ext cx="558800" cy="663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249"/>
                </a:lnSpc>
              </a:pPr>
              <a:endParaRPr/>
            </a:p>
          </p:txBody>
        </p:sp>
      </p:grpSp>
      <p:pic>
        <p:nvPicPr>
          <p:cNvPr id="31" name="Picture 2" descr="C:\Users\USER\Desktop\логотип 25 лет ПМП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08" y="571468"/>
            <a:ext cx="3108603" cy="2214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479895" y="755830"/>
            <a:ext cx="9894109" cy="8775341"/>
            <a:chOff x="0" y="0"/>
            <a:chExt cx="2605856" cy="231120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05856" cy="2311201"/>
            </a:xfrm>
            <a:custGeom>
              <a:avLst/>
              <a:gdLst/>
              <a:ahLst/>
              <a:cxnLst/>
              <a:rect l="l" t="t" r="r" b="b"/>
              <a:pathLst>
                <a:path w="2605856" h="2311201">
                  <a:moveTo>
                    <a:pt x="0" y="0"/>
                  </a:moveTo>
                  <a:lnTo>
                    <a:pt x="2605856" y="0"/>
                  </a:lnTo>
                  <a:lnTo>
                    <a:pt x="2605856" y="2311201"/>
                  </a:lnTo>
                  <a:lnTo>
                    <a:pt x="0" y="2311201"/>
                  </a:ln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605856" cy="23588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645472" y="4352052"/>
            <a:ext cx="7167241" cy="1457724"/>
            <a:chOff x="0" y="0"/>
            <a:chExt cx="1887668" cy="38392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87668" cy="383927"/>
            </a:xfrm>
            <a:custGeom>
              <a:avLst/>
              <a:gdLst/>
              <a:ahLst/>
              <a:cxnLst/>
              <a:rect l="l" t="t" r="r" b="b"/>
              <a:pathLst>
                <a:path w="1887668" h="383927">
                  <a:moveTo>
                    <a:pt x="55089" y="0"/>
                  </a:moveTo>
                  <a:lnTo>
                    <a:pt x="1832579" y="0"/>
                  </a:lnTo>
                  <a:cubicBezTo>
                    <a:pt x="1863004" y="0"/>
                    <a:pt x="1887668" y="24664"/>
                    <a:pt x="1887668" y="55089"/>
                  </a:cubicBezTo>
                  <a:lnTo>
                    <a:pt x="1887668" y="328838"/>
                  </a:lnTo>
                  <a:cubicBezTo>
                    <a:pt x="1887668" y="343449"/>
                    <a:pt x="1881864" y="357461"/>
                    <a:pt x="1871533" y="367792"/>
                  </a:cubicBezTo>
                  <a:cubicBezTo>
                    <a:pt x="1861202" y="378123"/>
                    <a:pt x="1847190" y="383927"/>
                    <a:pt x="1832579" y="383927"/>
                  </a:cubicBezTo>
                  <a:lnTo>
                    <a:pt x="55089" y="383927"/>
                  </a:lnTo>
                  <a:cubicBezTo>
                    <a:pt x="24664" y="383927"/>
                    <a:pt x="0" y="359263"/>
                    <a:pt x="0" y="328838"/>
                  </a:cubicBezTo>
                  <a:lnTo>
                    <a:pt x="0" y="55089"/>
                  </a:lnTo>
                  <a:cubicBezTo>
                    <a:pt x="0" y="24664"/>
                    <a:pt x="24664" y="0"/>
                    <a:pt x="55089" y="0"/>
                  </a:cubicBezTo>
                  <a:close/>
                </a:path>
              </a:pathLst>
            </a:custGeom>
            <a:solidFill>
              <a:srgbClr val="8D00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33375"/>
              <a:ext cx="1887668" cy="717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24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28700" y="4514850"/>
            <a:ext cx="5493069" cy="8500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00"/>
              </a:lnSpc>
            </a:pPr>
            <a:r>
              <a:rPr lang="ru-RU" sz="6500" b="1" dirty="0" smtClean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ОТРИЦАНИЕ</a:t>
            </a:r>
            <a:endParaRPr lang="en-US" sz="6500" b="1" dirty="0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6693735" y="5162543"/>
            <a:ext cx="785257" cy="21292"/>
          </a:xfrm>
          <a:prstGeom prst="line">
            <a:avLst/>
          </a:prstGeom>
          <a:ln w="66675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grpSp>
        <p:nvGrpSpPr>
          <p:cNvPr id="10" name="Group 10"/>
          <p:cNvGrpSpPr/>
          <p:nvPr/>
        </p:nvGrpSpPr>
        <p:grpSpPr>
          <a:xfrm>
            <a:off x="8041870" y="1495530"/>
            <a:ext cx="862324" cy="862324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27F7F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-257175"/>
              <a:ext cx="660400" cy="993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24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8290614" y="1494913"/>
            <a:ext cx="364836" cy="777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97"/>
              </a:lnSpc>
            </a:pPr>
            <a:r>
              <a:rPr lang="en-US" sz="456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1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786810" y="1119924"/>
            <a:ext cx="8501122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Как проявляется: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Родители не соглашаются с заключением специалистов.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Обесценивают трудности: «Он просто ленится», «Перерастёт».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Избегают обследований или рекомендаций.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Сравнивают с «успешными» сверстниками в пользу ребёнка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grpSp>
        <p:nvGrpSpPr>
          <p:cNvPr id="15" name="Group 15"/>
          <p:cNvGrpSpPr/>
          <p:nvPr/>
        </p:nvGrpSpPr>
        <p:grpSpPr>
          <a:xfrm>
            <a:off x="8041870" y="3418655"/>
            <a:ext cx="862324" cy="862324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27F7F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76200" y="-257175"/>
              <a:ext cx="660400" cy="993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24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8290614" y="3418038"/>
            <a:ext cx="364836" cy="777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97"/>
              </a:lnSpc>
            </a:pPr>
            <a:r>
              <a:rPr lang="en-US" sz="456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2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358314" y="3214674"/>
            <a:ext cx="7492465" cy="1477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Что за этим стоит: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Психика защищается от слишком болезненной информации. Это способ «выиграть время», чтобы справиться с шоком.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20"/>
          <p:cNvGrpSpPr/>
          <p:nvPr/>
        </p:nvGrpSpPr>
        <p:grpSpPr>
          <a:xfrm>
            <a:off x="8041870" y="5346118"/>
            <a:ext cx="862324" cy="862324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27F7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76200" y="-257175"/>
              <a:ext cx="660400" cy="993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249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8290614" y="5345502"/>
            <a:ext cx="364836" cy="777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97"/>
              </a:lnSpc>
            </a:pPr>
            <a:r>
              <a:rPr lang="en-US" sz="456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3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8858248" y="4970512"/>
            <a:ext cx="9429752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Позиция специалиста: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Спокойная, без давления.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Опора на наблюдаемые факты и наблюдения, а не на ярлыки.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Сохраняйте контакт, даже если родители не принимают рекомендации.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Информирование небольшими, понятными блоками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grpSp>
        <p:nvGrpSpPr>
          <p:cNvPr id="25" name="Group 25"/>
          <p:cNvGrpSpPr/>
          <p:nvPr/>
        </p:nvGrpSpPr>
        <p:grpSpPr>
          <a:xfrm>
            <a:off x="8041870" y="7273582"/>
            <a:ext cx="862324" cy="862324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27F7F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76200" y="-257175"/>
              <a:ext cx="660400" cy="993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249"/>
                </a:lnSpc>
              </a:pPr>
              <a:endParaRPr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8290614" y="7272965"/>
            <a:ext cx="364836" cy="777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97"/>
              </a:lnSpc>
            </a:pPr>
            <a:r>
              <a:rPr lang="en-US" sz="456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4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9072562" y="7215202"/>
            <a:ext cx="7822319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Рекомендуемые формулировки: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«Мы опираемся на результаты наблюдений за ребёнком в группе».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«Наша задача — помочь ему чувствовать себя успешным».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" name="Group 30"/>
          <p:cNvGrpSpPr/>
          <p:nvPr/>
        </p:nvGrpSpPr>
        <p:grpSpPr>
          <a:xfrm rot="-3503507">
            <a:off x="-1839914" y="8154245"/>
            <a:ext cx="6972581" cy="4300566"/>
            <a:chOff x="0" y="0"/>
            <a:chExt cx="1836400" cy="1132659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836400" cy="1132659"/>
            </a:xfrm>
            <a:custGeom>
              <a:avLst/>
              <a:gdLst/>
              <a:ahLst/>
              <a:cxnLst/>
              <a:rect l="l" t="t" r="r" b="b"/>
              <a:pathLst>
                <a:path w="1836400" h="1132659">
                  <a:moveTo>
                    <a:pt x="56627" y="0"/>
                  </a:moveTo>
                  <a:lnTo>
                    <a:pt x="1779773" y="0"/>
                  </a:lnTo>
                  <a:cubicBezTo>
                    <a:pt x="1794791" y="0"/>
                    <a:pt x="1809195" y="5966"/>
                    <a:pt x="1819814" y="16586"/>
                  </a:cubicBezTo>
                  <a:cubicBezTo>
                    <a:pt x="1830434" y="27205"/>
                    <a:pt x="1836400" y="41609"/>
                    <a:pt x="1836400" y="56627"/>
                  </a:cubicBezTo>
                  <a:lnTo>
                    <a:pt x="1836400" y="1076032"/>
                  </a:lnTo>
                  <a:cubicBezTo>
                    <a:pt x="1836400" y="1107306"/>
                    <a:pt x="1811047" y="1132659"/>
                    <a:pt x="1779773" y="1132659"/>
                  </a:cubicBezTo>
                  <a:lnTo>
                    <a:pt x="56627" y="1132659"/>
                  </a:lnTo>
                  <a:cubicBezTo>
                    <a:pt x="25353" y="1132659"/>
                    <a:pt x="0" y="1107306"/>
                    <a:pt x="0" y="1076032"/>
                  </a:cubicBezTo>
                  <a:lnTo>
                    <a:pt x="0" y="56627"/>
                  </a:lnTo>
                  <a:cubicBezTo>
                    <a:pt x="0" y="25353"/>
                    <a:pt x="25353" y="0"/>
                    <a:pt x="56627" y="0"/>
                  </a:cubicBezTo>
                  <a:close/>
                </a:path>
              </a:pathLst>
            </a:custGeom>
            <a:solidFill>
              <a:srgbClr val="FFE9E9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333375"/>
              <a:ext cx="1836400" cy="14660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249"/>
                </a:lnSpc>
              </a:pPr>
              <a:endParaRPr/>
            </a:p>
          </p:txBody>
        </p:sp>
      </p:grpSp>
      <p:pic>
        <p:nvPicPr>
          <p:cNvPr id="33" name="Picture 2" descr="C:\Users\USER\Desktop\логотип 25 лет ПМП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26" y="357154"/>
            <a:ext cx="1590378" cy="11329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479895" y="755830"/>
            <a:ext cx="9894109" cy="8775341"/>
            <a:chOff x="0" y="0"/>
            <a:chExt cx="2605856" cy="231120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05856" cy="2311201"/>
            </a:xfrm>
            <a:custGeom>
              <a:avLst/>
              <a:gdLst/>
              <a:ahLst/>
              <a:cxnLst/>
              <a:rect l="l" t="t" r="r" b="b"/>
              <a:pathLst>
                <a:path w="2605856" h="2311201">
                  <a:moveTo>
                    <a:pt x="0" y="0"/>
                  </a:moveTo>
                  <a:lnTo>
                    <a:pt x="2605856" y="0"/>
                  </a:lnTo>
                  <a:lnTo>
                    <a:pt x="2605856" y="2311201"/>
                  </a:lnTo>
                  <a:lnTo>
                    <a:pt x="0" y="2311201"/>
                  </a:ln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605856" cy="23588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645472" y="4352052"/>
            <a:ext cx="7167241" cy="1457724"/>
            <a:chOff x="0" y="0"/>
            <a:chExt cx="1887668" cy="38392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87668" cy="383927"/>
            </a:xfrm>
            <a:custGeom>
              <a:avLst/>
              <a:gdLst/>
              <a:ahLst/>
              <a:cxnLst/>
              <a:rect l="l" t="t" r="r" b="b"/>
              <a:pathLst>
                <a:path w="1887668" h="383927">
                  <a:moveTo>
                    <a:pt x="55089" y="0"/>
                  </a:moveTo>
                  <a:lnTo>
                    <a:pt x="1832579" y="0"/>
                  </a:lnTo>
                  <a:cubicBezTo>
                    <a:pt x="1863004" y="0"/>
                    <a:pt x="1887668" y="24664"/>
                    <a:pt x="1887668" y="55089"/>
                  </a:cubicBezTo>
                  <a:lnTo>
                    <a:pt x="1887668" y="328838"/>
                  </a:lnTo>
                  <a:cubicBezTo>
                    <a:pt x="1887668" y="343449"/>
                    <a:pt x="1881864" y="357461"/>
                    <a:pt x="1871533" y="367792"/>
                  </a:cubicBezTo>
                  <a:cubicBezTo>
                    <a:pt x="1861202" y="378123"/>
                    <a:pt x="1847190" y="383927"/>
                    <a:pt x="1832579" y="383927"/>
                  </a:cubicBezTo>
                  <a:lnTo>
                    <a:pt x="55089" y="383927"/>
                  </a:lnTo>
                  <a:cubicBezTo>
                    <a:pt x="24664" y="383927"/>
                    <a:pt x="0" y="359263"/>
                    <a:pt x="0" y="328838"/>
                  </a:cubicBezTo>
                  <a:lnTo>
                    <a:pt x="0" y="55089"/>
                  </a:lnTo>
                  <a:cubicBezTo>
                    <a:pt x="0" y="24664"/>
                    <a:pt x="24664" y="0"/>
                    <a:pt x="55089" y="0"/>
                  </a:cubicBezTo>
                  <a:close/>
                </a:path>
              </a:pathLst>
            </a:custGeom>
            <a:solidFill>
              <a:srgbClr val="8D00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33375"/>
              <a:ext cx="1887668" cy="717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24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28700" y="4514850"/>
            <a:ext cx="5493069" cy="8500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00"/>
              </a:lnSpc>
            </a:pPr>
            <a:r>
              <a:rPr lang="ru-RU" sz="6500" b="1" dirty="0" smtClean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ГНЕВ </a:t>
            </a:r>
            <a:endParaRPr lang="en-US" sz="6500" b="1" dirty="0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6693735" y="5162543"/>
            <a:ext cx="785257" cy="21292"/>
          </a:xfrm>
          <a:prstGeom prst="line">
            <a:avLst/>
          </a:prstGeom>
          <a:ln w="66675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grpSp>
        <p:nvGrpSpPr>
          <p:cNvPr id="10" name="Group 10"/>
          <p:cNvGrpSpPr/>
          <p:nvPr/>
        </p:nvGrpSpPr>
        <p:grpSpPr>
          <a:xfrm>
            <a:off x="8041870" y="1495530"/>
            <a:ext cx="862324" cy="862324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27F7F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-257175"/>
              <a:ext cx="660400" cy="993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24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8290614" y="1494913"/>
            <a:ext cx="364836" cy="777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97"/>
              </a:lnSpc>
            </a:pPr>
            <a:r>
              <a:rPr lang="en-US" sz="456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1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402416" y="1119924"/>
            <a:ext cx="7492465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Как проявляется: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Раздражение, обвинения в адрес педагогов, врачей, системы.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Жалобы, конфликты, резкие высказывания.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Поиск «виноватых» (сад, специалисты, родственники).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8041870" y="3418655"/>
            <a:ext cx="862324" cy="862324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27F7F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76200" y="-257175"/>
              <a:ext cx="660400" cy="993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24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8290614" y="3418038"/>
            <a:ext cx="364836" cy="777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97"/>
              </a:lnSpc>
            </a:pPr>
            <a:r>
              <a:rPr lang="en-US" sz="456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2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402416" y="3043049"/>
            <a:ext cx="7492465" cy="1477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Что за этим стоит: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Боль, чувство несправедливости, страх за будущее ребёнка. Гнев — более «выносимая» эмоция, чем отчаяние.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20"/>
          <p:cNvGrpSpPr/>
          <p:nvPr/>
        </p:nvGrpSpPr>
        <p:grpSpPr>
          <a:xfrm>
            <a:off x="8041870" y="5346118"/>
            <a:ext cx="862324" cy="862324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27F7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76200" y="-257175"/>
              <a:ext cx="660400" cy="993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249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8290614" y="5345502"/>
            <a:ext cx="364836" cy="777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97"/>
              </a:lnSpc>
            </a:pPr>
            <a:r>
              <a:rPr lang="en-US" sz="456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3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402416" y="4970512"/>
            <a:ext cx="7492465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Позиция специалиста: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принимать агрессию на личный счёт.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Сохранять профессиональные границы и спокойный тон.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Признавать эмоциональное состояние родителя, «Я вижу, что вам сейчас очень тяжело».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" name="Group 25"/>
          <p:cNvGrpSpPr/>
          <p:nvPr/>
        </p:nvGrpSpPr>
        <p:grpSpPr>
          <a:xfrm>
            <a:off x="8041870" y="7273582"/>
            <a:ext cx="862324" cy="862324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27F7F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76200" y="-257175"/>
              <a:ext cx="660400" cy="993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249"/>
                </a:lnSpc>
              </a:pPr>
              <a:endParaRPr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8290614" y="7272965"/>
            <a:ext cx="364836" cy="777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97"/>
              </a:lnSpc>
            </a:pPr>
            <a:r>
              <a:rPr lang="en-US" sz="456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4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9402416" y="6897976"/>
            <a:ext cx="7492465" cy="1107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Рекомендуемые формулировки: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«Я вижу, что вас это очень тревожит».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«Давайте вместе подумаем, как можно помочь ребёнку».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" name="Group 30"/>
          <p:cNvGrpSpPr/>
          <p:nvPr/>
        </p:nvGrpSpPr>
        <p:grpSpPr>
          <a:xfrm rot="-3503507">
            <a:off x="-1839914" y="8154245"/>
            <a:ext cx="6972581" cy="4300566"/>
            <a:chOff x="0" y="0"/>
            <a:chExt cx="1836400" cy="1132659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836400" cy="1132659"/>
            </a:xfrm>
            <a:custGeom>
              <a:avLst/>
              <a:gdLst/>
              <a:ahLst/>
              <a:cxnLst/>
              <a:rect l="l" t="t" r="r" b="b"/>
              <a:pathLst>
                <a:path w="1836400" h="1132659">
                  <a:moveTo>
                    <a:pt x="56627" y="0"/>
                  </a:moveTo>
                  <a:lnTo>
                    <a:pt x="1779773" y="0"/>
                  </a:lnTo>
                  <a:cubicBezTo>
                    <a:pt x="1794791" y="0"/>
                    <a:pt x="1809195" y="5966"/>
                    <a:pt x="1819814" y="16586"/>
                  </a:cubicBezTo>
                  <a:cubicBezTo>
                    <a:pt x="1830434" y="27205"/>
                    <a:pt x="1836400" y="41609"/>
                    <a:pt x="1836400" y="56627"/>
                  </a:cubicBezTo>
                  <a:lnTo>
                    <a:pt x="1836400" y="1076032"/>
                  </a:lnTo>
                  <a:cubicBezTo>
                    <a:pt x="1836400" y="1107306"/>
                    <a:pt x="1811047" y="1132659"/>
                    <a:pt x="1779773" y="1132659"/>
                  </a:cubicBezTo>
                  <a:lnTo>
                    <a:pt x="56627" y="1132659"/>
                  </a:lnTo>
                  <a:cubicBezTo>
                    <a:pt x="25353" y="1132659"/>
                    <a:pt x="0" y="1107306"/>
                    <a:pt x="0" y="1076032"/>
                  </a:cubicBezTo>
                  <a:lnTo>
                    <a:pt x="0" y="56627"/>
                  </a:lnTo>
                  <a:cubicBezTo>
                    <a:pt x="0" y="25353"/>
                    <a:pt x="25353" y="0"/>
                    <a:pt x="56627" y="0"/>
                  </a:cubicBezTo>
                  <a:close/>
                </a:path>
              </a:pathLst>
            </a:custGeom>
            <a:solidFill>
              <a:srgbClr val="FFE9E9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333375"/>
              <a:ext cx="1836400" cy="14660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249"/>
                </a:lnSpc>
              </a:pPr>
              <a:endParaRPr/>
            </a:p>
          </p:txBody>
        </p:sp>
      </p:grpSp>
      <p:pic>
        <p:nvPicPr>
          <p:cNvPr id="33" name="Picture 2" descr="C:\Users\USER\Desktop\логотип 25 лет ПМП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26" y="0"/>
            <a:ext cx="1590378" cy="11329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479895" y="755830"/>
            <a:ext cx="9894109" cy="8775341"/>
            <a:chOff x="0" y="0"/>
            <a:chExt cx="2605856" cy="231120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05856" cy="2311201"/>
            </a:xfrm>
            <a:custGeom>
              <a:avLst/>
              <a:gdLst/>
              <a:ahLst/>
              <a:cxnLst/>
              <a:rect l="l" t="t" r="r" b="b"/>
              <a:pathLst>
                <a:path w="2605856" h="2311201">
                  <a:moveTo>
                    <a:pt x="0" y="0"/>
                  </a:moveTo>
                  <a:lnTo>
                    <a:pt x="2605856" y="0"/>
                  </a:lnTo>
                  <a:lnTo>
                    <a:pt x="2605856" y="2311201"/>
                  </a:lnTo>
                  <a:lnTo>
                    <a:pt x="0" y="2311201"/>
                  </a:ln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605856" cy="23588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645472" y="4352052"/>
            <a:ext cx="7167241" cy="1457724"/>
            <a:chOff x="0" y="0"/>
            <a:chExt cx="1887668" cy="38392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87668" cy="383927"/>
            </a:xfrm>
            <a:custGeom>
              <a:avLst/>
              <a:gdLst/>
              <a:ahLst/>
              <a:cxnLst/>
              <a:rect l="l" t="t" r="r" b="b"/>
              <a:pathLst>
                <a:path w="1887668" h="383927">
                  <a:moveTo>
                    <a:pt x="55089" y="0"/>
                  </a:moveTo>
                  <a:lnTo>
                    <a:pt x="1832579" y="0"/>
                  </a:lnTo>
                  <a:cubicBezTo>
                    <a:pt x="1863004" y="0"/>
                    <a:pt x="1887668" y="24664"/>
                    <a:pt x="1887668" y="55089"/>
                  </a:cubicBezTo>
                  <a:lnTo>
                    <a:pt x="1887668" y="328838"/>
                  </a:lnTo>
                  <a:cubicBezTo>
                    <a:pt x="1887668" y="343449"/>
                    <a:pt x="1881864" y="357461"/>
                    <a:pt x="1871533" y="367792"/>
                  </a:cubicBezTo>
                  <a:cubicBezTo>
                    <a:pt x="1861202" y="378123"/>
                    <a:pt x="1847190" y="383927"/>
                    <a:pt x="1832579" y="383927"/>
                  </a:cubicBezTo>
                  <a:lnTo>
                    <a:pt x="55089" y="383927"/>
                  </a:lnTo>
                  <a:cubicBezTo>
                    <a:pt x="24664" y="383927"/>
                    <a:pt x="0" y="359263"/>
                    <a:pt x="0" y="328838"/>
                  </a:cubicBezTo>
                  <a:lnTo>
                    <a:pt x="0" y="55089"/>
                  </a:lnTo>
                  <a:cubicBezTo>
                    <a:pt x="0" y="24664"/>
                    <a:pt x="24664" y="0"/>
                    <a:pt x="55089" y="0"/>
                  </a:cubicBezTo>
                  <a:close/>
                </a:path>
              </a:pathLst>
            </a:custGeom>
            <a:solidFill>
              <a:srgbClr val="8D00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33375"/>
              <a:ext cx="1887668" cy="717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24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28700" y="4514850"/>
            <a:ext cx="5493069" cy="8500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00"/>
              </a:lnSpc>
            </a:pPr>
            <a:r>
              <a:rPr lang="ru-RU" sz="6500" b="1" dirty="0" smtClean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ТОРГ </a:t>
            </a:r>
            <a:endParaRPr lang="en-US" sz="6500" b="1" dirty="0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6693735" y="5162543"/>
            <a:ext cx="785257" cy="21292"/>
          </a:xfrm>
          <a:prstGeom prst="line">
            <a:avLst/>
          </a:prstGeom>
          <a:ln w="66675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grpSp>
        <p:nvGrpSpPr>
          <p:cNvPr id="10" name="Group 10"/>
          <p:cNvGrpSpPr/>
          <p:nvPr/>
        </p:nvGrpSpPr>
        <p:grpSpPr>
          <a:xfrm>
            <a:off x="8041870" y="1495530"/>
            <a:ext cx="862324" cy="862324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27F7F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-257175"/>
              <a:ext cx="660400" cy="993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24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8290614" y="1494913"/>
            <a:ext cx="364836" cy="777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97"/>
              </a:lnSpc>
            </a:pPr>
            <a:r>
              <a:rPr lang="en-US" sz="456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1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402416" y="1119924"/>
            <a:ext cx="7492465" cy="2215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Как проявляется: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Активный поиск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чудо-методов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», специалистов.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Надежда на быстрый результат: «Если мы поедем к… всё изменится».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Попытки договориться: «Давайте ещё подождём год, и всё наладится».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8041870" y="3418655"/>
            <a:ext cx="862324" cy="862324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27F7F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76200" y="-257175"/>
              <a:ext cx="660400" cy="993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24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8290614" y="3418038"/>
            <a:ext cx="364836" cy="777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97"/>
              </a:lnSpc>
            </a:pPr>
            <a:r>
              <a:rPr lang="en-US" sz="456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2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358314" y="3500426"/>
            <a:ext cx="7492465" cy="1107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Что за этим стоит: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Желание вернуть контроль над ситуацией, найти способ «исправить» проблему.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20"/>
          <p:cNvGrpSpPr/>
          <p:nvPr/>
        </p:nvGrpSpPr>
        <p:grpSpPr>
          <a:xfrm>
            <a:off x="8041870" y="5346118"/>
            <a:ext cx="862324" cy="862324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27F7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76200" y="-257175"/>
              <a:ext cx="660400" cy="993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249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8290614" y="5345502"/>
            <a:ext cx="364836" cy="777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97"/>
              </a:lnSpc>
            </a:pPr>
            <a:r>
              <a:rPr lang="en-US" sz="456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3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8858248" y="4643434"/>
            <a:ext cx="8643998" cy="25853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Позиция специалиста: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Поддерживать активность семьи, но помогать реалистично оценивать возможности.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Помогать выстраивать реалистичные ожидания, объяснять перспективы развития без ложных обещаний.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Конкретизировать шаги помощи, фокусировать на конкретных, достижимых шагах помощи ребёнку.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" name="Group 25"/>
          <p:cNvGrpSpPr/>
          <p:nvPr/>
        </p:nvGrpSpPr>
        <p:grpSpPr>
          <a:xfrm>
            <a:off x="8041870" y="7273582"/>
            <a:ext cx="862324" cy="862324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27F7F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76200" y="-257175"/>
              <a:ext cx="660400" cy="993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249"/>
                </a:lnSpc>
              </a:pPr>
              <a:endParaRPr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8290614" y="7272965"/>
            <a:ext cx="364836" cy="777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97"/>
              </a:lnSpc>
            </a:pPr>
            <a:r>
              <a:rPr lang="en-US" sz="456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4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8929686" y="7286640"/>
            <a:ext cx="7893757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Рекомендуемые формулировки: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«Развитие идёт постепенно, важно системно поддерживать навыки».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«Мы можем поставить ближайшие достижимые цели».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Депрессия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" name="Group 30"/>
          <p:cNvGrpSpPr/>
          <p:nvPr/>
        </p:nvGrpSpPr>
        <p:grpSpPr>
          <a:xfrm rot="-3503507">
            <a:off x="-1839914" y="8154245"/>
            <a:ext cx="6972581" cy="4300566"/>
            <a:chOff x="0" y="0"/>
            <a:chExt cx="1836400" cy="1132659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836400" cy="1132659"/>
            </a:xfrm>
            <a:custGeom>
              <a:avLst/>
              <a:gdLst/>
              <a:ahLst/>
              <a:cxnLst/>
              <a:rect l="l" t="t" r="r" b="b"/>
              <a:pathLst>
                <a:path w="1836400" h="1132659">
                  <a:moveTo>
                    <a:pt x="56627" y="0"/>
                  </a:moveTo>
                  <a:lnTo>
                    <a:pt x="1779773" y="0"/>
                  </a:lnTo>
                  <a:cubicBezTo>
                    <a:pt x="1794791" y="0"/>
                    <a:pt x="1809195" y="5966"/>
                    <a:pt x="1819814" y="16586"/>
                  </a:cubicBezTo>
                  <a:cubicBezTo>
                    <a:pt x="1830434" y="27205"/>
                    <a:pt x="1836400" y="41609"/>
                    <a:pt x="1836400" y="56627"/>
                  </a:cubicBezTo>
                  <a:lnTo>
                    <a:pt x="1836400" y="1076032"/>
                  </a:lnTo>
                  <a:cubicBezTo>
                    <a:pt x="1836400" y="1107306"/>
                    <a:pt x="1811047" y="1132659"/>
                    <a:pt x="1779773" y="1132659"/>
                  </a:cubicBezTo>
                  <a:lnTo>
                    <a:pt x="56627" y="1132659"/>
                  </a:lnTo>
                  <a:cubicBezTo>
                    <a:pt x="25353" y="1132659"/>
                    <a:pt x="0" y="1107306"/>
                    <a:pt x="0" y="1076032"/>
                  </a:cubicBezTo>
                  <a:lnTo>
                    <a:pt x="0" y="56627"/>
                  </a:lnTo>
                  <a:cubicBezTo>
                    <a:pt x="0" y="25353"/>
                    <a:pt x="25353" y="0"/>
                    <a:pt x="56627" y="0"/>
                  </a:cubicBezTo>
                  <a:close/>
                </a:path>
              </a:pathLst>
            </a:custGeom>
            <a:solidFill>
              <a:srgbClr val="FFE9E9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333375"/>
              <a:ext cx="1836400" cy="14660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249"/>
                </a:lnSpc>
              </a:pPr>
              <a:endParaRPr/>
            </a:p>
          </p:txBody>
        </p:sp>
      </p:grpSp>
      <p:pic>
        <p:nvPicPr>
          <p:cNvPr id="33" name="Picture 2" descr="C:\Users\USER\Desktop\логотип 25 лет ПМП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40" y="500030"/>
            <a:ext cx="1590378" cy="11329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429488" y="928658"/>
            <a:ext cx="9894109" cy="8775341"/>
            <a:chOff x="0" y="0"/>
            <a:chExt cx="2605856" cy="231120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05856" cy="2311201"/>
            </a:xfrm>
            <a:custGeom>
              <a:avLst/>
              <a:gdLst/>
              <a:ahLst/>
              <a:cxnLst/>
              <a:rect l="l" t="t" r="r" b="b"/>
              <a:pathLst>
                <a:path w="2605856" h="2311201">
                  <a:moveTo>
                    <a:pt x="0" y="0"/>
                  </a:moveTo>
                  <a:lnTo>
                    <a:pt x="2605856" y="0"/>
                  </a:lnTo>
                  <a:lnTo>
                    <a:pt x="2605856" y="2311201"/>
                  </a:lnTo>
                  <a:lnTo>
                    <a:pt x="0" y="2311201"/>
                  </a:ln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605856" cy="23588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645472" y="4352052"/>
            <a:ext cx="7167241" cy="1457724"/>
            <a:chOff x="0" y="0"/>
            <a:chExt cx="1887668" cy="38392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87668" cy="383927"/>
            </a:xfrm>
            <a:custGeom>
              <a:avLst/>
              <a:gdLst/>
              <a:ahLst/>
              <a:cxnLst/>
              <a:rect l="l" t="t" r="r" b="b"/>
              <a:pathLst>
                <a:path w="1887668" h="383927">
                  <a:moveTo>
                    <a:pt x="55089" y="0"/>
                  </a:moveTo>
                  <a:lnTo>
                    <a:pt x="1832579" y="0"/>
                  </a:lnTo>
                  <a:cubicBezTo>
                    <a:pt x="1863004" y="0"/>
                    <a:pt x="1887668" y="24664"/>
                    <a:pt x="1887668" y="55089"/>
                  </a:cubicBezTo>
                  <a:lnTo>
                    <a:pt x="1887668" y="328838"/>
                  </a:lnTo>
                  <a:cubicBezTo>
                    <a:pt x="1887668" y="343449"/>
                    <a:pt x="1881864" y="357461"/>
                    <a:pt x="1871533" y="367792"/>
                  </a:cubicBezTo>
                  <a:cubicBezTo>
                    <a:pt x="1861202" y="378123"/>
                    <a:pt x="1847190" y="383927"/>
                    <a:pt x="1832579" y="383927"/>
                  </a:cubicBezTo>
                  <a:lnTo>
                    <a:pt x="55089" y="383927"/>
                  </a:lnTo>
                  <a:cubicBezTo>
                    <a:pt x="24664" y="383927"/>
                    <a:pt x="0" y="359263"/>
                    <a:pt x="0" y="328838"/>
                  </a:cubicBezTo>
                  <a:lnTo>
                    <a:pt x="0" y="55089"/>
                  </a:lnTo>
                  <a:cubicBezTo>
                    <a:pt x="0" y="24664"/>
                    <a:pt x="24664" y="0"/>
                    <a:pt x="55089" y="0"/>
                  </a:cubicBezTo>
                  <a:close/>
                </a:path>
              </a:pathLst>
            </a:custGeom>
            <a:solidFill>
              <a:srgbClr val="8D00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33375"/>
              <a:ext cx="1887668" cy="717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24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28700" y="4514850"/>
            <a:ext cx="5493069" cy="8500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00"/>
              </a:lnSpc>
            </a:pPr>
            <a:r>
              <a:rPr lang="ru-RU" sz="6500" b="1" dirty="0" smtClean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Депрессия</a:t>
            </a:r>
            <a:endParaRPr lang="en-US" sz="6500" b="1" dirty="0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6693735" y="5162543"/>
            <a:ext cx="785257" cy="21292"/>
          </a:xfrm>
          <a:prstGeom prst="line">
            <a:avLst/>
          </a:prstGeom>
          <a:ln w="66675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grpSp>
        <p:nvGrpSpPr>
          <p:cNvPr id="10" name="Group 10"/>
          <p:cNvGrpSpPr/>
          <p:nvPr/>
        </p:nvGrpSpPr>
        <p:grpSpPr>
          <a:xfrm>
            <a:off x="8041870" y="1495530"/>
            <a:ext cx="862324" cy="862324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27F7F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-257175"/>
              <a:ext cx="660400" cy="993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24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8290614" y="1494913"/>
            <a:ext cx="364836" cy="777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97"/>
              </a:lnSpc>
            </a:pPr>
            <a:r>
              <a:rPr lang="en-US" sz="456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1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929686" y="1119924"/>
            <a:ext cx="7965195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Как проявляется: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Упадок сил, слёзы, чувство безнадёжности.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Фразы: «Ничего не получится», «Мы не справимся».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Снижение активности в участии в коррекционной работе.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8041870" y="3418655"/>
            <a:ext cx="862324" cy="862324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27F7F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76200" y="-257175"/>
              <a:ext cx="660400" cy="993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24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8290614" y="3418038"/>
            <a:ext cx="364836" cy="777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97"/>
              </a:lnSpc>
            </a:pPr>
            <a:r>
              <a:rPr lang="en-US" sz="456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2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402416" y="3043049"/>
            <a:ext cx="7492465" cy="1107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Что за этим стоит: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Осознание реальности ограничений, переживание утраты ожиданий о «нормальном» будущем.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20"/>
          <p:cNvGrpSpPr/>
          <p:nvPr/>
        </p:nvGrpSpPr>
        <p:grpSpPr>
          <a:xfrm>
            <a:off x="8041870" y="5346118"/>
            <a:ext cx="862324" cy="862324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27F7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76200" y="-257175"/>
              <a:ext cx="660400" cy="993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249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8290614" y="5345502"/>
            <a:ext cx="364836" cy="777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97"/>
              </a:lnSpc>
            </a:pPr>
            <a:r>
              <a:rPr lang="en-US" sz="456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3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072562" y="4571996"/>
            <a:ext cx="7893757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Позиция специалиста: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Эмпатия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поддержка.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Акцент на малых достижениях ребёнка.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необходимости — рекомендация консультации психолога, при выраженных признаках депрессии рекомендовать обращение к психологу.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" name="Group 25"/>
          <p:cNvGrpSpPr/>
          <p:nvPr/>
        </p:nvGrpSpPr>
        <p:grpSpPr>
          <a:xfrm>
            <a:off x="8041870" y="7273582"/>
            <a:ext cx="862324" cy="862324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27F7F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76200" y="-257175"/>
              <a:ext cx="660400" cy="993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249"/>
                </a:lnSpc>
              </a:pPr>
              <a:endParaRPr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8290614" y="7272965"/>
            <a:ext cx="364836" cy="777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97"/>
              </a:lnSpc>
            </a:pPr>
            <a:r>
              <a:rPr lang="en-US" sz="456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4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9358314" y="7143764"/>
            <a:ext cx="7492465" cy="1107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Рекомендуемые формулировки: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«Даже небольшие шаги — это движение вперёд».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«Вы многое делаете для своего ребёнка».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" name="Group 30"/>
          <p:cNvGrpSpPr/>
          <p:nvPr/>
        </p:nvGrpSpPr>
        <p:grpSpPr>
          <a:xfrm rot="-3503507">
            <a:off x="-1839914" y="8154245"/>
            <a:ext cx="6972581" cy="4300566"/>
            <a:chOff x="0" y="0"/>
            <a:chExt cx="1836400" cy="1132659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836400" cy="1132659"/>
            </a:xfrm>
            <a:custGeom>
              <a:avLst/>
              <a:gdLst/>
              <a:ahLst/>
              <a:cxnLst/>
              <a:rect l="l" t="t" r="r" b="b"/>
              <a:pathLst>
                <a:path w="1836400" h="1132659">
                  <a:moveTo>
                    <a:pt x="56627" y="0"/>
                  </a:moveTo>
                  <a:lnTo>
                    <a:pt x="1779773" y="0"/>
                  </a:lnTo>
                  <a:cubicBezTo>
                    <a:pt x="1794791" y="0"/>
                    <a:pt x="1809195" y="5966"/>
                    <a:pt x="1819814" y="16586"/>
                  </a:cubicBezTo>
                  <a:cubicBezTo>
                    <a:pt x="1830434" y="27205"/>
                    <a:pt x="1836400" y="41609"/>
                    <a:pt x="1836400" y="56627"/>
                  </a:cubicBezTo>
                  <a:lnTo>
                    <a:pt x="1836400" y="1076032"/>
                  </a:lnTo>
                  <a:cubicBezTo>
                    <a:pt x="1836400" y="1107306"/>
                    <a:pt x="1811047" y="1132659"/>
                    <a:pt x="1779773" y="1132659"/>
                  </a:cubicBezTo>
                  <a:lnTo>
                    <a:pt x="56627" y="1132659"/>
                  </a:lnTo>
                  <a:cubicBezTo>
                    <a:pt x="25353" y="1132659"/>
                    <a:pt x="0" y="1107306"/>
                    <a:pt x="0" y="1076032"/>
                  </a:cubicBezTo>
                  <a:lnTo>
                    <a:pt x="0" y="56627"/>
                  </a:lnTo>
                  <a:cubicBezTo>
                    <a:pt x="0" y="25353"/>
                    <a:pt x="25353" y="0"/>
                    <a:pt x="56627" y="0"/>
                  </a:cubicBezTo>
                  <a:close/>
                </a:path>
              </a:pathLst>
            </a:custGeom>
            <a:solidFill>
              <a:srgbClr val="FFE9E9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333375"/>
              <a:ext cx="1836400" cy="14660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249"/>
                </a:lnSpc>
              </a:pPr>
              <a:endParaRPr/>
            </a:p>
          </p:txBody>
        </p:sp>
      </p:grpSp>
      <p:pic>
        <p:nvPicPr>
          <p:cNvPr id="33" name="Picture 2" descr="C:\Users\USER\Desktop\логотип 25 лет ПМП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64" y="428592"/>
            <a:ext cx="1590378" cy="11329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479895" y="755830"/>
            <a:ext cx="9894109" cy="8775341"/>
            <a:chOff x="0" y="0"/>
            <a:chExt cx="2605856" cy="231120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05856" cy="2311201"/>
            </a:xfrm>
            <a:custGeom>
              <a:avLst/>
              <a:gdLst/>
              <a:ahLst/>
              <a:cxnLst/>
              <a:rect l="l" t="t" r="r" b="b"/>
              <a:pathLst>
                <a:path w="2605856" h="2311201">
                  <a:moveTo>
                    <a:pt x="0" y="0"/>
                  </a:moveTo>
                  <a:lnTo>
                    <a:pt x="2605856" y="0"/>
                  </a:lnTo>
                  <a:lnTo>
                    <a:pt x="2605856" y="2311201"/>
                  </a:lnTo>
                  <a:lnTo>
                    <a:pt x="0" y="2311201"/>
                  </a:ln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605856" cy="23588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645472" y="4352052"/>
            <a:ext cx="7167241" cy="1457724"/>
            <a:chOff x="0" y="0"/>
            <a:chExt cx="1887668" cy="38392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87668" cy="383927"/>
            </a:xfrm>
            <a:custGeom>
              <a:avLst/>
              <a:gdLst/>
              <a:ahLst/>
              <a:cxnLst/>
              <a:rect l="l" t="t" r="r" b="b"/>
              <a:pathLst>
                <a:path w="1887668" h="383927">
                  <a:moveTo>
                    <a:pt x="55089" y="0"/>
                  </a:moveTo>
                  <a:lnTo>
                    <a:pt x="1832579" y="0"/>
                  </a:lnTo>
                  <a:cubicBezTo>
                    <a:pt x="1863004" y="0"/>
                    <a:pt x="1887668" y="24664"/>
                    <a:pt x="1887668" y="55089"/>
                  </a:cubicBezTo>
                  <a:lnTo>
                    <a:pt x="1887668" y="328838"/>
                  </a:lnTo>
                  <a:cubicBezTo>
                    <a:pt x="1887668" y="343449"/>
                    <a:pt x="1881864" y="357461"/>
                    <a:pt x="1871533" y="367792"/>
                  </a:cubicBezTo>
                  <a:cubicBezTo>
                    <a:pt x="1861202" y="378123"/>
                    <a:pt x="1847190" y="383927"/>
                    <a:pt x="1832579" y="383927"/>
                  </a:cubicBezTo>
                  <a:lnTo>
                    <a:pt x="55089" y="383927"/>
                  </a:lnTo>
                  <a:cubicBezTo>
                    <a:pt x="24664" y="383927"/>
                    <a:pt x="0" y="359263"/>
                    <a:pt x="0" y="328838"/>
                  </a:cubicBezTo>
                  <a:lnTo>
                    <a:pt x="0" y="55089"/>
                  </a:lnTo>
                  <a:cubicBezTo>
                    <a:pt x="0" y="24664"/>
                    <a:pt x="24664" y="0"/>
                    <a:pt x="55089" y="0"/>
                  </a:cubicBezTo>
                  <a:close/>
                </a:path>
              </a:pathLst>
            </a:custGeom>
            <a:solidFill>
              <a:srgbClr val="8D00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33375"/>
              <a:ext cx="1887668" cy="717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24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28700" y="4514850"/>
            <a:ext cx="5493069" cy="8500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00"/>
              </a:lnSpc>
            </a:pPr>
            <a:r>
              <a:rPr lang="ru-RU" sz="6500" b="1" dirty="0" smtClean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Принятие </a:t>
            </a:r>
            <a:endParaRPr lang="en-US" sz="6500" b="1" dirty="0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6693735" y="5162543"/>
            <a:ext cx="785257" cy="21292"/>
          </a:xfrm>
          <a:prstGeom prst="line">
            <a:avLst/>
          </a:prstGeom>
          <a:ln w="66675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grpSp>
        <p:nvGrpSpPr>
          <p:cNvPr id="10" name="Group 10"/>
          <p:cNvGrpSpPr/>
          <p:nvPr/>
        </p:nvGrpSpPr>
        <p:grpSpPr>
          <a:xfrm>
            <a:off x="8041870" y="1495530"/>
            <a:ext cx="862324" cy="862324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27F7F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-257175"/>
              <a:ext cx="660400" cy="993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24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8290614" y="1494913"/>
            <a:ext cx="364836" cy="777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97"/>
              </a:lnSpc>
            </a:pPr>
            <a:r>
              <a:rPr lang="en-US" sz="456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1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402416" y="1119924"/>
            <a:ext cx="7492465" cy="2215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Как проявляется: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Родители признают особенности ребёнка без отрицания и крайних эмоций.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Готовы к сотрудничеству со специалистами.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Реалистично оценивают возможности и планируют будущее.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8041870" y="3418655"/>
            <a:ext cx="862324" cy="862324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27F7F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76200" y="-257175"/>
              <a:ext cx="660400" cy="993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24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8290614" y="3418038"/>
            <a:ext cx="364836" cy="777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97"/>
              </a:lnSpc>
            </a:pPr>
            <a:r>
              <a:rPr lang="en-US" sz="456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2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286876" y="3428988"/>
            <a:ext cx="7492465" cy="1107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Что за этим стоит: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Формирование новой картины жизни, в которой есть место особенностям ребёнка и его достижениям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grpSp>
        <p:nvGrpSpPr>
          <p:cNvPr id="20" name="Group 20"/>
          <p:cNvGrpSpPr/>
          <p:nvPr/>
        </p:nvGrpSpPr>
        <p:grpSpPr>
          <a:xfrm>
            <a:off x="8041870" y="5346118"/>
            <a:ext cx="862324" cy="862324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27F7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76200" y="-257175"/>
              <a:ext cx="660400" cy="993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249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8290614" y="5345502"/>
            <a:ext cx="364836" cy="777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97"/>
              </a:lnSpc>
            </a:pPr>
            <a:r>
              <a:rPr lang="en-US" sz="456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3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402416" y="4970512"/>
            <a:ext cx="7492465" cy="1477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Позиция специалиста: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Партнёрское взаимодействие.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Совместное планирование индивидуального маршрута.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Поддержка родительского ресурса.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" name="Group 25"/>
          <p:cNvGrpSpPr/>
          <p:nvPr/>
        </p:nvGrpSpPr>
        <p:grpSpPr>
          <a:xfrm>
            <a:off x="8041870" y="7273582"/>
            <a:ext cx="862324" cy="862324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27F7F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76200" y="-257175"/>
              <a:ext cx="660400" cy="993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249"/>
                </a:lnSpc>
              </a:pPr>
              <a:endParaRPr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8290614" y="7272965"/>
            <a:ext cx="364836" cy="777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97"/>
              </a:lnSpc>
            </a:pPr>
            <a:r>
              <a:rPr lang="en-US" sz="456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4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9402416" y="6897976"/>
            <a:ext cx="7492465" cy="1107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Рекомендуемые формулировки: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«Давайте определим ближайшие задачи».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«Мы — команда, работающая на результат ребёнка».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" name="Group 30"/>
          <p:cNvGrpSpPr/>
          <p:nvPr/>
        </p:nvGrpSpPr>
        <p:grpSpPr>
          <a:xfrm rot="-3503507">
            <a:off x="-1839914" y="8154245"/>
            <a:ext cx="6972581" cy="4300566"/>
            <a:chOff x="0" y="0"/>
            <a:chExt cx="1836400" cy="1132659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836400" cy="1132659"/>
            </a:xfrm>
            <a:custGeom>
              <a:avLst/>
              <a:gdLst/>
              <a:ahLst/>
              <a:cxnLst/>
              <a:rect l="l" t="t" r="r" b="b"/>
              <a:pathLst>
                <a:path w="1836400" h="1132659">
                  <a:moveTo>
                    <a:pt x="56627" y="0"/>
                  </a:moveTo>
                  <a:lnTo>
                    <a:pt x="1779773" y="0"/>
                  </a:lnTo>
                  <a:cubicBezTo>
                    <a:pt x="1794791" y="0"/>
                    <a:pt x="1809195" y="5966"/>
                    <a:pt x="1819814" y="16586"/>
                  </a:cubicBezTo>
                  <a:cubicBezTo>
                    <a:pt x="1830434" y="27205"/>
                    <a:pt x="1836400" y="41609"/>
                    <a:pt x="1836400" y="56627"/>
                  </a:cubicBezTo>
                  <a:lnTo>
                    <a:pt x="1836400" y="1076032"/>
                  </a:lnTo>
                  <a:cubicBezTo>
                    <a:pt x="1836400" y="1107306"/>
                    <a:pt x="1811047" y="1132659"/>
                    <a:pt x="1779773" y="1132659"/>
                  </a:cubicBezTo>
                  <a:lnTo>
                    <a:pt x="56627" y="1132659"/>
                  </a:lnTo>
                  <a:cubicBezTo>
                    <a:pt x="25353" y="1132659"/>
                    <a:pt x="0" y="1107306"/>
                    <a:pt x="0" y="1076032"/>
                  </a:cubicBezTo>
                  <a:lnTo>
                    <a:pt x="0" y="56627"/>
                  </a:lnTo>
                  <a:cubicBezTo>
                    <a:pt x="0" y="25353"/>
                    <a:pt x="25353" y="0"/>
                    <a:pt x="56627" y="0"/>
                  </a:cubicBezTo>
                  <a:close/>
                </a:path>
              </a:pathLst>
            </a:custGeom>
            <a:solidFill>
              <a:srgbClr val="FFE9E9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333375"/>
              <a:ext cx="1836400" cy="14660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249"/>
                </a:lnSpc>
              </a:pPr>
              <a:endParaRPr/>
            </a:p>
          </p:txBody>
        </p:sp>
      </p:grpSp>
      <p:pic>
        <p:nvPicPr>
          <p:cNvPr id="33" name="Picture 2" descr="C:\Users\USER\Desktop\логотип 25 лет ПМП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02" y="428592"/>
            <a:ext cx="1590378" cy="11329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3503507">
            <a:off x="-7720970" y="1056579"/>
            <a:ext cx="12583451" cy="7382737"/>
            <a:chOff x="0" y="0"/>
            <a:chExt cx="3314160" cy="19444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14160" cy="1944425"/>
            </a:xfrm>
            <a:custGeom>
              <a:avLst/>
              <a:gdLst/>
              <a:ahLst/>
              <a:cxnLst/>
              <a:rect l="l" t="t" r="r" b="b"/>
              <a:pathLst>
                <a:path w="3314160" h="1944425">
                  <a:moveTo>
                    <a:pt x="31378" y="0"/>
                  </a:moveTo>
                  <a:lnTo>
                    <a:pt x="3282783" y="0"/>
                  </a:lnTo>
                  <a:cubicBezTo>
                    <a:pt x="3300112" y="0"/>
                    <a:pt x="3314160" y="14048"/>
                    <a:pt x="3314160" y="31378"/>
                  </a:cubicBezTo>
                  <a:lnTo>
                    <a:pt x="3314160" y="1913047"/>
                  </a:lnTo>
                  <a:cubicBezTo>
                    <a:pt x="3314160" y="1930376"/>
                    <a:pt x="3300112" y="1944425"/>
                    <a:pt x="3282783" y="1944425"/>
                  </a:cubicBezTo>
                  <a:lnTo>
                    <a:pt x="31378" y="1944425"/>
                  </a:lnTo>
                  <a:cubicBezTo>
                    <a:pt x="14048" y="1944425"/>
                    <a:pt x="0" y="1930376"/>
                    <a:pt x="0" y="1913047"/>
                  </a:cubicBezTo>
                  <a:lnTo>
                    <a:pt x="0" y="31378"/>
                  </a:lnTo>
                  <a:cubicBezTo>
                    <a:pt x="0" y="14048"/>
                    <a:pt x="14048" y="0"/>
                    <a:pt x="31378" y="0"/>
                  </a:cubicBezTo>
                  <a:close/>
                </a:path>
              </a:pathLst>
            </a:custGeom>
            <a:solidFill>
              <a:srgbClr val="FFE9E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33375"/>
              <a:ext cx="3314160" cy="22777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249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-2618758" y="4100540"/>
            <a:ext cx="8918179" cy="1905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1" name="Group 11"/>
          <p:cNvGrpSpPr/>
          <p:nvPr/>
        </p:nvGrpSpPr>
        <p:grpSpPr>
          <a:xfrm>
            <a:off x="-1753856" y="9614819"/>
            <a:ext cx="5565113" cy="672181"/>
            <a:chOff x="0" y="0"/>
            <a:chExt cx="1465709" cy="17703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465709" cy="177035"/>
            </a:xfrm>
            <a:custGeom>
              <a:avLst/>
              <a:gdLst/>
              <a:ahLst/>
              <a:cxnLst/>
              <a:rect l="l" t="t" r="r" b="b"/>
              <a:pathLst>
                <a:path w="1465709" h="177035">
                  <a:moveTo>
                    <a:pt x="70949" y="0"/>
                  </a:moveTo>
                  <a:lnTo>
                    <a:pt x="1394760" y="0"/>
                  </a:lnTo>
                  <a:cubicBezTo>
                    <a:pt x="1433944" y="0"/>
                    <a:pt x="1465709" y="31765"/>
                    <a:pt x="1465709" y="70949"/>
                  </a:cubicBezTo>
                  <a:lnTo>
                    <a:pt x="1465709" y="106086"/>
                  </a:lnTo>
                  <a:cubicBezTo>
                    <a:pt x="1465709" y="145270"/>
                    <a:pt x="1433944" y="177035"/>
                    <a:pt x="1394760" y="177035"/>
                  </a:cubicBezTo>
                  <a:lnTo>
                    <a:pt x="70949" y="177035"/>
                  </a:lnTo>
                  <a:cubicBezTo>
                    <a:pt x="31765" y="177035"/>
                    <a:pt x="0" y="145270"/>
                    <a:pt x="0" y="106086"/>
                  </a:cubicBezTo>
                  <a:lnTo>
                    <a:pt x="0" y="70949"/>
                  </a:lnTo>
                  <a:cubicBezTo>
                    <a:pt x="0" y="31765"/>
                    <a:pt x="31765" y="0"/>
                    <a:pt x="70949" y="0"/>
                  </a:cubicBezTo>
                  <a:close/>
                </a:path>
              </a:pathLst>
            </a:custGeom>
            <a:solidFill>
              <a:srgbClr val="8D0000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33375"/>
              <a:ext cx="1465709" cy="5104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24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4476744" y="0"/>
            <a:ext cx="5565113" cy="672181"/>
            <a:chOff x="0" y="0"/>
            <a:chExt cx="1465709" cy="17703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465709" cy="177035"/>
            </a:xfrm>
            <a:custGeom>
              <a:avLst/>
              <a:gdLst/>
              <a:ahLst/>
              <a:cxnLst/>
              <a:rect l="l" t="t" r="r" b="b"/>
              <a:pathLst>
                <a:path w="1465709" h="177035">
                  <a:moveTo>
                    <a:pt x="70949" y="0"/>
                  </a:moveTo>
                  <a:lnTo>
                    <a:pt x="1394760" y="0"/>
                  </a:lnTo>
                  <a:cubicBezTo>
                    <a:pt x="1433944" y="0"/>
                    <a:pt x="1465709" y="31765"/>
                    <a:pt x="1465709" y="70949"/>
                  </a:cubicBezTo>
                  <a:lnTo>
                    <a:pt x="1465709" y="106086"/>
                  </a:lnTo>
                  <a:cubicBezTo>
                    <a:pt x="1465709" y="145270"/>
                    <a:pt x="1433944" y="177035"/>
                    <a:pt x="1394760" y="177035"/>
                  </a:cubicBezTo>
                  <a:lnTo>
                    <a:pt x="70949" y="177035"/>
                  </a:lnTo>
                  <a:cubicBezTo>
                    <a:pt x="31765" y="177035"/>
                    <a:pt x="0" y="145270"/>
                    <a:pt x="0" y="106086"/>
                  </a:cubicBezTo>
                  <a:lnTo>
                    <a:pt x="0" y="70949"/>
                  </a:lnTo>
                  <a:cubicBezTo>
                    <a:pt x="0" y="31765"/>
                    <a:pt x="31765" y="0"/>
                    <a:pt x="70949" y="0"/>
                  </a:cubicBezTo>
                  <a:close/>
                </a:path>
              </a:pathLst>
            </a:custGeom>
            <a:solidFill>
              <a:srgbClr val="8D000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33375"/>
              <a:ext cx="1465709" cy="5104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249"/>
                </a:lnSpc>
              </a:pPr>
              <a:endParaRPr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785754" y="928658"/>
            <a:ext cx="6336720" cy="32316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2599"/>
              </a:lnSpc>
            </a:pPr>
            <a:r>
              <a:rPr lang="ru-RU" sz="9000" b="1" spc="845" dirty="0" smtClean="0">
                <a:solidFill>
                  <a:srgbClr val="8D0000"/>
                </a:solidFill>
                <a:latin typeface="Poppins Bold"/>
                <a:ea typeface="Poppins Bold"/>
                <a:cs typeface="Poppins Bold"/>
                <a:sym typeface="Poppins Bold"/>
              </a:rPr>
              <a:t>Типичные ошибки</a:t>
            </a:r>
            <a:endParaRPr lang="en-US" sz="9000" b="1" spc="845" dirty="0">
              <a:solidFill>
                <a:srgbClr val="8D0000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928630" y="4700322"/>
            <a:ext cx="6664066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Давление и запугивание.</a:t>
            </a:r>
          </a:p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Профессиональный жаргон.</a:t>
            </a:r>
          </a:p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Сравнение с другими детьми.</a:t>
            </a:r>
          </a:p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Обесценивание чувств родителя.</a:t>
            </a:r>
          </a:p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Разногласия внутри команды при родителях.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Горизонтальный свиток 46"/>
          <p:cNvSpPr/>
          <p:nvPr/>
        </p:nvSpPr>
        <p:spPr>
          <a:xfrm>
            <a:off x="8286744" y="785782"/>
            <a:ext cx="8001056" cy="4500594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Даже профессионально верная позиция может разрушить контакт, если подана жёстко </a:t>
            </a:r>
          </a:p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Единая позиция команды – ключевой фактор доверия</a:t>
            </a:r>
            <a:endParaRPr lang="ru-RU" sz="2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0"/>
            <a:ext cx="2295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Горизонтальный свиток 49"/>
          <p:cNvSpPr/>
          <p:nvPr/>
        </p:nvSpPr>
        <p:spPr>
          <a:xfrm>
            <a:off x="7858116" y="5286376"/>
            <a:ext cx="8929750" cy="4500594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Наша профессиональная задача во время консультирования: </a:t>
            </a:r>
          </a:p>
          <a:p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Сохранять уважение. Поддерживать контакт. Работать командой. Двигаться маленькими шагами. И помнить,  что ребёнок выигрывает тогда, когда взрослые вокруг него — в сотрудничестве.</a:t>
            </a:r>
            <a:endParaRPr lang="ru-RU" sz="2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2" descr="C:\Users\USER\Desktop\логотип 25 лет ПМП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572" y="0"/>
            <a:ext cx="1590378" cy="11329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3503507">
            <a:off x="5492540" y="3717576"/>
            <a:ext cx="12583451" cy="7382737"/>
            <a:chOff x="0" y="0"/>
            <a:chExt cx="3314160" cy="19444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14160" cy="1944425"/>
            </a:xfrm>
            <a:custGeom>
              <a:avLst/>
              <a:gdLst/>
              <a:ahLst/>
              <a:cxnLst/>
              <a:rect l="l" t="t" r="r" b="b"/>
              <a:pathLst>
                <a:path w="3314160" h="1944425">
                  <a:moveTo>
                    <a:pt x="31378" y="0"/>
                  </a:moveTo>
                  <a:lnTo>
                    <a:pt x="3282783" y="0"/>
                  </a:lnTo>
                  <a:cubicBezTo>
                    <a:pt x="3300112" y="0"/>
                    <a:pt x="3314160" y="14048"/>
                    <a:pt x="3314160" y="31378"/>
                  </a:cubicBezTo>
                  <a:lnTo>
                    <a:pt x="3314160" y="1913047"/>
                  </a:lnTo>
                  <a:cubicBezTo>
                    <a:pt x="3314160" y="1930376"/>
                    <a:pt x="3300112" y="1944425"/>
                    <a:pt x="3282783" y="1944425"/>
                  </a:cubicBezTo>
                  <a:lnTo>
                    <a:pt x="31378" y="1944425"/>
                  </a:lnTo>
                  <a:cubicBezTo>
                    <a:pt x="14048" y="1944425"/>
                    <a:pt x="0" y="1930376"/>
                    <a:pt x="0" y="1913047"/>
                  </a:cubicBezTo>
                  <a:lnTo>
                    <a:pt x="0" y="31378"/>
                  </a:lnTo>
                  <a:cubicBezTo>
                    <a:pt x="0" y="14048"/>
                    <a:pt x="14048" y="0"/>
                    <a:pt x="31378" y="0"/>
                  </a:cubicBezTo>
                  <a:close/>
                </a:path>
              </a:pathLst>
            </a:custGeom>
            <a:solidFill>
              <a:srgbClr val="FFE9E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33375"/>
              <a:ext cx="3314160" cy="22777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24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145850" y="1627571"/>
            <a:ext cx="9648917" cy="7056502"/>
            <a:chOff x="0" y="0"/>
            <a:chExt cx="12865223" cy="9408670"/>
          </a:xfrm>
        </p:grpSpPr>
        <p:sp>
          <p:nvSpPr>
            <p:cNvPr id="6" name="AutoShape 6"/>
            <p:cNvSpPr/>
            <p:nvPr/>
          </p:nvSpPr>
          <p:spPr>
            <a:xfrm flipV="1">
              <a:off x="19106" y="19050"/>
              <a:ext cx="12846060" cy="37895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" name="AutoShape 7"/>
            <p:cNvSpPr/>
            <p:nvPr/>
          </p:nvSpPr>
          <p:spPr>
            <a:xfrm flipH="1">
              <a:off x="19050" y="75995"/>
              <a:ext cx="19050" cy="9307338"/>
            </a:xfrm>
            <a:prstGeom prst="line">
              <a:avLst/>
            </a:prstGeom>
            <a:ln w="38100" cap="flat">
              <a:solidFill>
                <a:srgbClr val="8D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" name="AutoShape 8"/>
            <p:cNvSpPr/>
            <p:nvPr/>
          </p:nvSpPr>
          <p:spPr>
            <a:xfrm flipH="1">
              <a:off x="12827123" y="34237"/>
              <a:ext cx="19050" cy="9307338"/>
            </a:xfrm>
            <a:prstGeom prst="line">
              <a:avLst/>
            </a:prstGeom>
            <a:ln w="38100" cap="flat">
              <a:solidFill>
                <a:srgbClr val="8D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9" name="AutoShape 9"/>
            <p:cNvSpPr/>
            <p:nvPr/>
          </p:nvSpPr>
          <p:spPr>
            <a:xfrm flipV="1">
              <a:off x="56" y="9351724"/>
              <a:ext cx="12846060" cy="37895"/>
            </a:xfrm>
            <a:prstGeom prst="line">
              <a:avLst/>
            </a:prstGeom>
            <a:ln w="38100" cap="flat">
              <a:solidFill>
                <a:srgbClr val="8D2B2B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10" name="AutoShape 10"/>
          <p:cNvSpPr/>
          <p:nvPr/>
        </p:nvSpPr>
        <p:spPr>
          <a:xfrm>
            <a:off x="-3431438" y="2920106"/>
            <a:ext cx="8918179" cy="1905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7" name="Group 17"/>
          <p:cNvGrpSpPr/>
          <p:nvPr/>
        </p:nvGrpSpPr>
        <p:grpSpPr>
          <a:xfrm>
            <a:off x="8643934" y="2285980"/>
            <a:ext cx="7014907" cy="5316698"/>
            <a:chOff x="0" y="0"/>
            <a:chExt cx="499127" cy="37813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99127" cy="378131"/>
            </a:xfrm>
            <a:custGeom>
              <a:avLst/>
              <a:gdLst/>
              <a:ahLst/>
              <a:cxnLst/>
              <a:rect l="l" t="t" r="r" b="b"/>
              <a:pathLst>
                <a:path w="499127" h="378131">
                  <a:moveTo>
                    <a:pt x="0" y="0"/>
                  </a:moveTo>
                  <a:lnTo>
                    <a:pt x="499127" y="0"/>
                  </a:lnTo>
                  <a:lnTo>
                    <a:pt x="499127" y="378131"/>
                  </a:lnTo>
                  <a:lnTo>
                    <a:pt x="0" y="378131"/>
                  </a:lnTo>
                  <a:close/>
                </a:path>
              </a:pathLst>
            </a:custGeom>
            <a:blipFill>
              <a:blip r:embed="rId2"/>
              <a:stretch>
                <a:fillRect l="-37581" r="-37581"/>
              </a:stretch>
            </a:blipFill>
          </p:spPr>
        </p:sp>
      </p:grpSp>
      <p:sp>
        <p:nvSpPr>
          <p:cNvPr id="19" name="TextBox 19"/>
          <p:cNvSpPr txBox="1"/>
          <p:nvPr/>
        </p:nvSpPr>
        <p:spPr>
          <a:xfrm>
            <a:off x="846676" y="1398971"/>
            <a:ext cx="5489548" cy="1318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920"/>
              </a:lnSpc>
            </a:pPr>
            <a:r>
              <a:rPr lang="ru-RU" sz="7800" b="1" dirty="0" smtClean="0">
                <a:solidFill>
                  <a:srgbClr val="8D0000"/>
                </a:solidFill>
                <a:latin typeface="Poppins Bold"/>
                <a:ea typeface="Poppins Bold"/>
                <a:cs typeface="Poppins Bold"/>
                <a:sym typeface="Poppins Bold"/>
              </a:rPr>
              <a:t>ВОПРОС </a:t>
            </a:r>
            <a:endParaRPr lang="en-US" sz="7800" b="1" dirty="0">
              <a:solidFill>
                <a:srgbClr val="8D0000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846676" y="3466188"/>
            <a:ext cx="5315235" cy="33855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Важнее на первой консультации: полнота информации или сохранённое доверие?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 descr="C:\Users\USER\Desktop\логотип 25 лет ПМПК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878" y="0"/>
            <a:ext cx="1590378" cy="11329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1908043" y="0"/>
            <a:ext cx="6379957" cy="10287000"/>
            <a:chOff x="0" y="0"/>
            <a:chExt cx="1680318" cy="2709333"/>
          </a:xfrm>
          <a:solidFill>
            <a:schemeClr val="accent2"/>
          </a:soli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1680318" cy="2709333"/>
            </a:xfrm>
            <a:custGeom>
              <a:avLst/>
              <a:gdLst/>
              <a:ahLst/>
              <a:cxnLst/>
              <a:rect l="l" t="t" r="r" b="b"/>
              <a:pathLst>
                <a:path w="1680318" h="2709333">
                  <a:moveTo>
                    <a:pt x="0" y="0"/>
                  </a:moveTo>
                  <a:lnTo>
                    <a:pt x="1680318" y="0"/>
                  </a:lnTo>
                  <a:lnTo>
                    <a:pt x="1680318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1680318" cy="2756958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644198" y="1571600"/>
            <a:ext cx="1868266" cy="1868266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5E5E5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2644462" y="1785915"/>
            <a:ext cx="5143536" cy="25306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консультации: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какую задачу мы решаем;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какую пользу эта встреча принесёт ребёнку;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какую информацию мы готовы донести до родителей;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какую информацию хотим получить от них;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будем использовать полученные сведения в дальнейшей работе.</a:t>
            </a:r>
          </a:p>
          <a:p>
            <a:pPr algn="r">
              <a:lnSpc>
                <a:spcPts val="2592"/>
              </a:lnSpc>
              <a:spcBef>
                <a:spcPct val="0"/>
              </a:spcBef>
            </a:pPr>
            <a:r>
              <a:rPr lang="ru-RU" dirty="0" smtClean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lang="en-US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2508848" y="5095875"/>
            <a:ext cx="4908029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92"/>
              </a:lnSpc>
              <a:spcBef>
                <a:spcPct val="0"/>
              </a:spcBef>
            </a:pPr>
            <a:r>
              <a:rPr lang="ru-RU" sz="2800" dirty="0" smtClean="0">
                <a:latin typeface="Times New Roman" pitchFamily="18" charset="0"/>
                <a:ea typeface="Poppins"/>
                <a:cs typeface="Times New Roman" pitchFamily="18" charset="0"/>
                <a:sym typeface="Poppins"/>
              </a:rPr>
              <a:t>Учет эмоционального состояния родителей </a:t>
            </a:r>
            <a:endParaRPr lang="en-US" sz="2800" dirty="0">
              <a:latin typeface="Times New Roman" pitchFamily="18" charset="0"/>
              <a:ea typeface="Poppins"/>
              <a:cs typeface="Times New Roman" pitchFamily="18" charset="0"/>
              <a:sym typeface="Poppin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2508848" y="6962540"/>
            <a:ext cx="4908029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Консультация должна завершаться конкретными договорённостями: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какие шаги будут предприняты;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кто за что отвечает;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когда планируется обратная связь.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10640583" y="4210291"/>
            <a:ext cx="1868266" cy="1868266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5E5E5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0640583" y="6811982"/>
            <a:ext cx="1868266" cy="1868266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5E5E5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-970541" y="2006345"/>
            <a:ext cx="1601933" cy="6466659"/>
            <a:chOff x="0" y="0"/>
            <a:chExt cx="421908" cy="1703153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9" name="Freeform 19"/>
            <p:cNvSpPr/>
            <p:nvPr/>
          </p:nvSpPr>
          <p:spPr>
            <a:xfrm>
              <a:off x="0" y="0"/>
              <a:ext cx="421908" cy="1703153"/>
            </a:xfrm>
            <a:custGeom>
              <a:avLst/>
              <a:gdLst/>
              <a:ahLst/>
              <a:cxnLst/>
              <a:rect l="l" t="t" r="r" b="b"/>
              <a:pathLst>
                <a:path w="421908" h="1703153">
                  <a:moveTo>
                    <a:pt x="210954" y="0"/>
                  </a:moveTo>
                  <a:lnTo>
                    <a:pt x="210954" y="0"/>
                  </a:lnTo>
                  <a:cubicBezTo>
                    <a:pt x="266903" y="0"/>
                    <a:pt x="320560" y="22225"/>
                    <a:pt x="360121" y="61787"/>
                  </a:cubicBezTo>
                  <a:cubicBezTo>
                    <a:pt x="399683" y="101349"/>
                    <a:pt x="421908" y="155006"/>
                    <a:pt x="421908" y="210954"/>
                  </a:cubicBezTo>
                  <a:lnTo>
                    <a:pt x="421908" y="1492199"/>
                  </a:lnTo>
                  <a:cubicBezTo>
                    <a:pt x="421908" y="1548147"/>
                    <a:pt x="399683" y="1601804"/>
                    <a:pt x="360121" y="1641366"/>
                  </a:cubicBezTo>
                  <a:cubicBezTo>
                    <a:pt x="320560" y="1680928"/>
                    <a:pt x="266903" y="1703153"/>
                    <a:pt x="210954" y="1703153"/>
                  </a:cubicBezTo>
                  <a:lnTo>
                    <a:pt x="210954" y="1703153"/>
                  </a:lnTo>
                  <a:cubicBezTo>
                    <a:pt x="155006" y="1703153"/>
                    <a:pt x="101349" y="1680928"/>
                    <a:pt x="61787" y="1641366"/>
                  </a:cubicBezTo>
                  <a:cubicBezTo>
                    <a:pt x="22225" y="1601804"/>
                    <a:pt x="0" y="1548147"/>
                    <a:pt x="0" y="1492199"/>
                  </a:cubicBezTo>
                  <a:lnTo>
                    <a:pt x="0" y="210954"/>
                  </a:lnTo>
                  <a:cubicBezTo>
                    <a:pt x="0" y="155006"/>
                    <a:pt x="22225" y="101349"/>
                    <a:pt x="61787" y="61787"/>
                  </a:cubicBezTo>
                  <a:cubicBezTo>
                    <a:pt x="101349" y="22225"/>
                    <a:pt x="155006" y="0"/>
                    <a:pt x="210954" y="0"/>
                  </a:cubicBezTo>
                  <a:close/>
                </a:path>
              </a:pathLst>
            </a:custGeom>
            <a:grpFill/>
          </p:spPr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421908" cy="1750778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2215834" y="0"/>
            <a:ext cx="5508835" cy="1573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372"/>
              </a:lnSpc>
            </a:pPr>
            <a:r>
              <a:rPr lang="ru-RU" sz="4551" b="1" i="1" u="sng" dirty="0" smtClean="0"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Единая стратегия взаимодействия</a:t>
            </a:r>
            <a:endParaRPr lang="en-US" sz="4551" b="1" i="1" u="sng" dirty="0">
              <a:latin typeface="Times New Roman" pitchFamily="18" charset="0"/>
              <a:ea typeface="Roboto"/>
              <a:cs typeface="Times New Roman" pitchFamily="18" charset="0"/>
              <a:sym typeface="Roboto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3593666" y="1665402"/>
            <a:ext cx="5948366" cy="437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  <a:spcBef>
                <a:spcPct val="0"/>
              </a:spcBef>
            </a:pPr>
            <a:r>
              <a:rPr lang="ru-RU" sz="3200" dirty="0" smtClean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Общая позиция </a:t>
            </a:r>
            <a:endParaRPr lang="en-US" sz="32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3593666" y="4364190"/>
            <a:ext cx="5948366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  <a:spcBef>
                <a:spcPct val="0"/>
              </a:spcBef>
            </a:pPr>
            <a:r>
              <a:rPr lang="ru-RU" sz="2800" dirty="0" smtClean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Структура встречи и распределение ролей внутри команды </a:t>
            </a:r>
            <a:endParaRPr lang="en-US" sz="28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3593666" y="6870631"/>
            <a:ext cx="5948366" cy="2154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Оценить возможные риски: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эмоциональные реакции родителей;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сопротивление или отрицание;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попытку перевести разговор в конфликт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ea typeface="Poppins"/>
              <a:cs typeface="Times New Roman" pitchFamily="18" charset="0"/>
              <a:sym typeface="Poppins"/>
            </a:endParaRPr>
          </a:p>
        </p:txBody>
      </p:sp>
      <p:pic>
        <p:nvPicPr>
          <p:cNvPr id="25" name="Picture 2" descr="C:\Users\USER\Desktop\логотип 25 лет ПМПК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02" y="428592"/>
            <a:ext cx="1590378" cy="11329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55358" y="878938"/>
            <a:ext cx="8373354" cy="10069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00"/>
              </a:lnSpc>
            </a:pPr>
            <a:r>
              <a:rPr lang="ru-RU" sz="7700" b="1" spc="646" dirty="0" smtClean="0">
                <a:solidFill>
                  <a:srgbClr val="8D0000"/>
                </a:solidFill>
                <a:latin typeface="Poppins Bold"/>
                <a:ea typeface="Poppins Bold"/>
                <a:cs typeface="Poppins Bold"/>
                <a:sym typeface="Poppins Bold"/>
              </a:rPr>
              <a:t>Итог: </a:t>
            </a:r>
            <a:endParaRPr lang="en-US" sz="7700" b="1" spc="646" dirty="0">
              <a:solidFill>
                <a:srgbClr val="8D0000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grpSp>
        <p:nvGrpSpPr>
          <p:cNvPr id="3" name="Group 3"/>
          <p:cNvGrpSpPr/>
          <p:nvPr/>
        </p:nvGrpSpPr>
        <p:grpSpPr>
          <a:xfrm rot="-3503507">
            <a:off x="14362366" y="-652020"/>
            <a:ext cx="5068421" cy="2062210"/>
            <a:chOff x="0" y="0"/>
            <a:chExt cx="1334893" cy="5431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34893" cy="543133"/>
            </a:xfrm>
            <a:custGeom>
              <a:avLst/>
              <a:gdLst/>
              <a:ahLst/>
              <a:cxnLst/>
              <a:rect l="l" t="t" r="r" b="b"/>
              <a:pathLst>
                <a:path w="1334893" h="543133">
                  <a:moveTo>
                    <a:pt x="77902" y="0"/>
                  </a:moveTo>
                  <a:lnTo>
                    <a:pt x="1256991" y="0"/>
                  </a:lnTo>
                  <a:cubicBezTo>
                    <a:pt x="1277652" y="0"/>
                    <a:pt x="1297467" y="8207"/>
                    <a:pt x="1312076" y="22817"/>
                  </a:cubicBezTo>
                  <a:cubicBezTo>
                    <a:pt x="1326685" y="37426"/>
                    <a:pt x="1334893" y="57241"/>
                    <a:pt x="1334893" y="77902"/>
                  </a:cubicBezTo>
                  <a:lnTo>
                    <a:pt x="1334893" y="465232"/>
                  </a:lnTo>
                  <a:cubicBezTo>
                    <a:pt x="1334893" y="485893"/>
                    <a:pt x="1326685" y="505707"/>
                    <a:pt x="1312076" y="520317"/>
                  </a:cubicBezTo>
                  <a:cubicBezTo>
                    <a:pt x="1297467" y="534926"/>
                    <a:pt x="1277652" y="543133"/>
                    <a:pt x="1256991" y="543133"/>
                  </a:cubicBezTo>
                  <a:lnTo>
                    <a:pt x="77902" y="543133"/>
                  </a:lnTo>
                  <a:cubicBezTo>
                    <a:pt x="34878" y="543133"/>
                    <a:pt x="0" y="508256"/>
                    <a:pt x="0" y="465232"/>
                  </a:cubicBezTo>
                  <a:lnTo>
                    <a:pt x="0" y="77902"/>
                  </a:lnTo>
                  <a:cubicBezTo>
                    <a:pt x="0" y="57241"/>
                    <a:pt x="8207" y="37426"/>
                    <a:pt x="22817" y="22817"/>
                  </a:cubicBezTo>
                  <a:cubicBezTo>
                    <a:pt x="37426" y="8207"/>
                    <a:pt x="57241" y="0"/>
                    <a:pt x="77902" y="0"/>
                  </a:cubicBezTo>
                  <a:close/>
                </a:path>
              </a:pathLst>
            </a:custGeom>
            <a:solidFill>
              <a:srgbClr val="FFE9E9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33375"/>
              <a:ext cx="1334893" cy="876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24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-3503507">
            <a:off x="-2121500" y="8761459"/>
            <a:ext cx="5068421" cy="2062210"/>
            <a:chOff x="0" y="0"/>
            <a:chExt cx="1334893" cy="5431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34893" cy="543133"/>
            </a:xfrm>
            <a:custGeom>
              <a:avLst/>
              <a:gdLst/>
              <a:ahLst/>
              <a:cxnLst/>
              <a:rect l="l" t="t" r="r" b="b"/>
              <a:pathLst>
                <a:path w="1334893" h="543133">
                  <a:moveTo>
                    <a:pt x="77902" y="0"/>
                  </a:moveTo>
                  <a:lnTo>
                    <a:pt x="1256991" y="0"/>
                  </a:lnTo>
                  <a:cubicBezTo>
                    <a:pt x="1277652" y="0"/>
                    <a:pt x="1297467" y="8207"/>
                    <a:pt x="1312076" y="22817"/>
                  </a:cubicBezTo>
                  <a:cubicBezTo>
                    <a:pt x="1326685" y="37426"/>
                    <a:pt x="1334893" y="57241"/>
                    <a:pt x="1334893" y="77902"/>
                  </a:cubicBezTo>
                  <a:lnTo>
                    <a:pt x="1334893" y="465232"/>
                  </a:lnTo>
                  <a:cubicBezTo>
                    <a:pt x="1334893" y="485893"/>
                    <a:pt x="1326685" y="505707"/>
                    <a:pt x="1312076" y="520317"/>
                  </a:cubicBezTo>
                  <a:cubicBezTo>
                    <a:pt x="1297467" y="534926"/>
                    <a:pt x="1277652" y="543133"/>
                    <a:pt x="1256991" y="543133"/>
                  </a:cubicBezTo>
                  <a:lnTo>
                    <a:pt x="77902" y="543133"/>
                  </a:lnTo>
                  <a:cubicBezTo>
                    <a:pt x="34878" y="543133"/>
                    <a:pt x="0" y="508256"/>
                    <a:pt x="0" y="465232"/>
                  </a:cubicBezTo>
                  <a:lnTo>
                    <a:pt x="0" y="77902"/>
                  </a:lnTo>
                  <a:cubicBezTo>
                    <a:pt x="0" y="57241"/>
                    <a:pt x="8207" y="37426"/>
                    <a:pt x="22817" y="22817"/>
                  </a:cubicBezTo>
                  <a:cubicBezTo>
                    <a:pt x="37426" y="8207"/>
                    <a:pt x="57241" y="0"/>
                    <a:pt x="77902" y="0"/>
                  </a:cubicBezTo>
                  <a:close/>
                </a:path>
              </a:pathLst>
            </a:custGeom>
            <a:solidFill>
              <a:srgbClr val="FFE9E9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33375"/>
              <a:ext cx="1334893" cy="876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24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247335" y="3504248"/>
            <a:ext cx="9195089" cy="5754053"/>
            <a:chOff x="0" y="0"/>
            <a:chExt cx="797408" cy="49899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797408" cy="498997"/>
            </a:xfrm>
            <a:custGeom>
              <a:avLst/>
              <a:gdLst/>
              <a:ahLst/>
              <a:cxnLst/>
              <a:rect l="l" t="t" r="r" b="b"/>
              <a:pathLst>
                <a:path w="797408" h="498997">
                  <a:moveTo>
                    <a:pt x="0" y="0"/>
                  </a:moveTo>
                  <a:lnTo>
                    <a:pt x="797408" y="0"/>
                  </a:lnTo>
                  <a:lnTo>
                    <a:pt x="797408" y="498997"/>
                  </a:lnTo>
                  <a:lnTo>
                    <a:pt x="0" y="498997"/>
                  </a:lnTo>
                  <a:close/>
                </a:path>
              </a:pathLst>
            </a:custGeom>
            <a:blipFill>
              <a:blip r:embed="rId2" cstate="print"/>
              <a:stretch>
                <a:fillRect l="-25458" r="-27389" b="-62886"/>
              </a:stretch>
            </a:blipFill>
          </p:spPr>
        </p:sp>
      </p:grpSp>
      <p:sp>
        <p:nvSpPr>
          <p:cNvPr id="11" name="TextBox 11"/>
          <p:cNvSpPr txBox="1"/>
          <p:nvPr/>
        </p:nvSpPr>
        <p:spPr>
          <a:xfrm>
            <a:off x="1555358" y="3389947"/>
            <a:ext cx="4575142" cy="38985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4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 чёткой структуре, единой позиции команды и уважительном отношении к родителям консультация становится конструктивной и действительно приносит пользу ребёнку</a:t>
            </a:r>
            <a:endParaRPr lang="en-US" sz="3200" dirty="0">
              <a:solidFill>
                <a:srgbClr val="2E2E2E"/>
              </a:solidFill>
              <a:latin typeface="Times New Roman" pitchFamily="18" charset="0"/>
              <a:ea typeface="Poppins"/>
              <a:cs typeface="Times New Roman" pitchFamily="18" charset="0"/>
              <a:sym typeface="Poppins"/>
            </a:endParaRPr>
          </a:p>
        </p:txBody>
      </p:sp>
      <p:sp>
        <p:nvSpPr>
          <p:cNvPr id="12" name="AutoShape 12"/>
          <p:cNvSpPr/>
          <p:nvPr/>
        </p:nvSpPr>
        <p:spPr>
          <a:xfrm>
            <a:off x="-1458143" y="2317539"/>
            <a:ext cx="10602143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3" name="Picture 2" descr="C:\Users\USER\Desktop\логотип 25 лет ПМПК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01652" y="500030"/>
            <a:ext cx="1590378" cy="11329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57192" y="878938"/>
            <a:ext cx="13716096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8000" dirty="0" smtClean="0">
                <a:solidFill>
                  <a:schemeClr val="accent2"/>
                </a:solidFill>
              </a:rPr>
              <a:t>Модель Дженнингса: 70-20-10</a:t>
            </a:r>
            <a:endParaRPr lang="ru-RU" sz="8000" dirty="0">
              <a:solidFill>
                <a:schemeClr val="accent2"/>
              </a:solidFill>
            </a:endParaRPr>
          </a:p>
        </p:txBody>
      </p:sp>
      <p:grpSp>
        <p:nvGrpSpPr>
          <p:cNvPr id="3" name="Group 3"/>
          <p:cNvGrpSpPr/>
          <p:nvPr/>
        </p:nvGrpSpPr>
        <p:grpSpPr>
          <a:xfrm rot="-3503507">
            <a:off x="14362366" y="-652020"/>
            <a:ext cx="5068421" cy="2062210"/>
            <a:chOff x="0" y="0"/>
            <a:chExt cx="1334893" cy="5431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34893" cy="543133"/>
            </a:xfrm>
            <a:custGeom>
              <a:avLst/>
              <a:gdLst/>
              <a:ahLst/>
              <a:cxnLst/>
              <a:rect l="l" t="t" r="r" b="b"/>
              <a:pathLst>
                <a:path w="1334893" h="543133">
                  <a:moveTo>
                    <a:pt x="77902" y="0"/>
                  </a:moveTo>
                  <a:lnTo>
                    <a:pt x="1256991" y="0"/>
                  </a:lnTo>
                  <a:cubicBezTo>
                    <a:pt x="1277652" y="0"/>
                    <a:pt x="1297467" y="8207"/>
                    <a:pt x="1312076" y="22817"/>
                  </a:cubicBezTo>
                  <a:cubicBezTo>
                    <a:pt x="1326685" y="37426"/>
                    <a:pt x="1334893" y="57241"/>
                    <a:pt x="1334893" y="77902"/>
                  </a:cubicBezTo>
                  <a:lnTo>
                    <a:pt x="1334893" y="465232"/>
                  </a:lnTo>
                  <a:cubicBezTo>
                    <a:pt x="1334893" y="485893"/>
                    <a:pt x="1326685" y="505707"/>
                    <a:pt x="1312076" y="520317"/>
                  </a:cubicBezTo>
                  <a:cubicBezTo>
                    <a:pt x="1297467" y="534926"/>
                    <a:pt x="1277652" y="543133"/>
                    <a:pt x="1256991" y="543133"/>
                  </a:cubicBezTo>
                  <a:lnTo>
                    <a:pt x="77902" y="543133"/>
                  </a:lnTo>
                  <a:cubicBezTo>
                    <a:pt x="34878" y="543133"/>
                    <a:pt x="0" y="508256"/>
                    <a:pt x="0" y="465232"/>
                  </a:cubicBezTo>
                  <a:lnTo>
                    <a:pt x="0" y="77902"/>
                  </a:lnTo>
                  <a:cubicBezTo>
                    <a:pt x="0" y="57241"/>
                    <a:pt x="8207" y="37426"/>
                    <a:pt x="22817" y="22817"/>
                  </a:cubicBezTo>
                  <a:cubicBezTo>
                    <a:pt x="37426" y="8207"/>
                    <a:pt x="57241" y="0"/>
                    <a:pt x="77902" y="0"/>
                  </a:cubicBezTo>
                  <a:close/>
                </a:path>
              </a:pathLst>
            </a:custGeom>
            <a:solidFill>
              <a:srgbClr val="FFE9E9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33375"/>
              <a:ext cx="1334893" cy="876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24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428564" y="3389947"/>
            <a:ext cx="9929882" cy="39395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70% — через опыт. Именно здесь закрепляются знания и формируются привычки.</a:t>
            </a:r>
          </a:p>
          <a:p>
            <a:pPr lvl="0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20% — через взаимодействие. Иногда один комментарий старшего по команде даёт больше, чем вся глава учебника.</a:t>
            </a:r>
          </a:p>
          <a:p>
            <a:pPr lvl="0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10% — через формальные курсы и тренинги. Это полезно, но без связки с практикой и взаимодействием — бесполезно.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12"/>
          <p:cNvSpPr/>
          <p:nvPr/>
        </p:nvSpPr>
        <p:spPr>
          <a:xfrm>
            <a:off x="-1458143" y="2317539"/>
            <a:ext cx="10602143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3" name="Рисунок 12" descr="https://www.unicraft.org/wp-content/uploads/2025/08/%D0%BC%D0%BE%D0%B4%D0%B5%D0%BB%D1%8C-70-20-10-1024x717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15570" y="2357418"/>
            <a:ext cx="8391539" cy="5332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USER\Desktop\логотип 25 лет ПМПК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90378" cy="11329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286216" y="1450894"/>
            <a:ext cx="9715568" cy="16703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800"/>
              </a:lnSpc>
            </a:pPr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Служба психолого-педагогического сопровождения </a:t>
            </a:r>
            <a:endParaRPr lang="en-US" sz="4800" b="1" i="1" dirty="0">
              <a:solidFill>
                <a:srgbClr val="000000"/>
              </a:solidFill>
              <a:latin typeface="Times New Roman" pitchFamily="18" charset="0"/>
              <a:ea typeface="Canva Sans Bold"/>
              <a:cs typeface="Times New Roman" pitchFamily="18" charset="0"/>
              <a:sym typeface="Canva Sans Bold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-796411" y="1360532"/>
            <a:ext cx="1592821" cy="7565937"/>
            <a:chOff x="0" y="0"/>
            <a:chExt cx="419508" cy="19926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19508" cy="1992675"/>
            </a:xfrm>
            <a:custGeom>
              <a:avLst/>
              <a:gdLst/>
              <a:ahLst/>
              <a:cxnLst/>
              <a:rect l="l" t="t" r="r" b="b"/>
              <a:pathLst>
                <a:path w="419508" h="1992675">
                  <a:moveTo>
                    <a:pt x="209754" y="0"/>
                  </a:moveTo>
                  <a:lnTo>
                    <a:pt x="209754" y="0"/>
                  </a:lnTo>
                  <a:cubicBezTo>
                    <a:pt x="325598" y="0"/>
                    <a:pt x="419508" y="93910"/>
                    <a:pt x="419508" y="209754"/>
                  </a:cubicBezTo>
                  <a:lnTo>
                    <a:pt x="419508" y="1782920"/>
                  </a:lnTo>
                  <a:cubicBezTo>
                    <a:pt x="419508" y="1898765"/>
                    <a:pt x="325598" y="1992675"/>
                    <a:pt x="209754" y="1992675"/>
                  </a:cubicBezTo>
                  <a:lnTo>
                    <a:pt x="209754" y="1992675"/>
                  </a:lnTo>
                  <a:cubicBezTo>
                    <a:pt x="93910" y="1992675"/>
                    <a:pt x="0" y="1898765"/>
                    <a:pt x="0" y="1782920"/>
                  </a:cubicBezTo>
                  <a:lnTo>
                    <a:pt x="0" y="209754"/>
                  </a:lnTo>
                  <a:cubicBezTo>
                    <a:pt x="0" y="93910"/>
                    <a:pt x="93910" y="0"/>
                    <a:pt x="209754" y="0"/>
                  </a:cubicBezTo>
                  <a:close/>
                </a:path>
              </a:pathLst>
            </a:custGeom>
            <a:solidFill>
              <a:srgbClr val="8D0000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33375"/>
              <a:ext cx="419508" cy="23260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24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7491589" y="1360532"/>
            <a:ext cx="1592821" cy="7565937"/>
            <a:chOff x="0" y="0"/>
            <a:chExt cx="419508" cy="199267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19508" cy="1992675"/>
            </a:xfrm>
            <a:custGeom>
              <a:avLst/>
              <a:gdLst/>
              <a:ahLst/>
              <a:cxnLst/>
              <a:rect l="l" t="t" r="r" b="b"/>
              <a:pathLst>
                <a:path w="419508" h="1992675">
                  <a:moveTo>
                    <a:pt x="209754" y="0"/>
                  </a:moveTo>
                  <a:lnTo>
                    <a:pt x="209754" y="0"/>
                  </a:lnTo>
                  <a:cubicBezTo>
                    <a:pt x="325598" y="0"/>
                    <a:pt x="419508" y="93910"/>
                    <a:pt x="419508" y="209754"/>
                  </a:cubicBezTo>
                  <a:lnTo>
                    <a:pt x="419508" y="1782920"/>
                  </a:lnTo>
                  <a:cubicBezTo>
                    <a:pt x="419508" y="1898765"/>
                    <a:pt x="325598" y="1992675"/>
                    <a:pt x="209754" y="1992675"/>
                  </a:cubicBezTo>
                  <a:lnTo>
                    <a:pt x="209754" y="1992675"/>
                  </a:lnTo>
                  <a:cubicBezTo>
                    <a:pt x="93910" y="1992675"/>
                    <a:pt x="0" y="1898765"/>
                    <a:pt x="0" y="1782920"/>
                  </a:cubicBezTo>
                  <a:lnTo>
                    <a:pt x="0" y="209754"/>
                  </a:lnTo>
                  <a:cubicBezTo>
                    <a:pt x="0" y="93910"/>
                    <a:pt x="93910" y="0"/>
                    <a:pt x="209754" y="0"/>
                  </a:cubicBezTo>
                  <a:close/>
                </a:path>
              </a:pathLst>
            </a:custGeom>
            <a:solidFill>
              <a:srgbClr val="8D000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33375"/>
              <a:ext cx="419508" cy="23260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249"/>
                </a:lnSpc>
              </a:pPr>
              <a:endParaRPr/>
            </a:p>
          </p:txBody>
        </p:sp>
      </p:grpSp>
      <p:sp>
        <p:nvSpPr>
          <p:cNvPr id="10" name="AutoShape 10"/>
          <p:cNvSpPr/>
          <p:nvPr/>
        </p:nvSpPr>
        <p:spPr>
          <a:xfrm>
            <a:off x="4299033" y="3654044"/>
            <a:ext cx="8918179" cy="1905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TextBox 11"/>
          <p:cNvSpPr txBox="1"/>
          <p:nvPr/>
        </p:nvSpPr>
        <p:spPr>
          <a:xfrm>
            <a:off x="3622308" y="4038676"/>
            <a:ext cx="5135815" cy="2769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just">
              <a:buFont typeface="Arial"/>
              <a:buChar char="•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Профессиональная опора для семьи ребёнка с особыми образовательными потребностями</a:t>
            </a:r>
            <a:endParaRPr lang="en-US" sz="3200" dirty="0">
              <a:solidFill>
                <a:srgbClr val="2E2E2E"/>
              </a:solidFill>
              <a:latin typeface="Times New Roman" pitchFamily="18" charset="0"/>
              <a:ea typeface="Poppins"/>
              <a:cs typeface="Times New Roman" pitchFamily="18" charset="0"/>
              <a:sym typeface="Poppin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215570" y="4143368"/>
            <a:ext cx="5092326" cy="31545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Успешность адаптации ребёнка в детском саду</a:t>
            </a:r>
          </a:p>
          <a:p>
            <a:pPr algn="just">
              <a:buFont typeface="Arial" pitchFamily="34" charset="0"/>
              <a:buChar char="•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Эффективность всей коррекционно-развивающей работы.</a:t>
            </a:r>
          </a:p>
          <a:p>
            <a:pPr marL="539749" lvl="1" indent="-269875" algn="l">
              <a:buFont typeface="Arial"/>
              <a:buChar char="•"/>
            </a:pPr>
            <a:endParaRPr lang="en-US" sz="2499" dirty="0">
              <a:solidFill>
                <a:srgbClr val="2E2E2E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" name="Picture 2" descr="C:\Users\USER\Desktop\логотип 25 лет ПМП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90378" cy="11329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428856"/>
            <a:ext cx="6464702" cy="1130444"/>
            <a:chOff x="0" y="0"/>
            <a:chExt cx="1702638" cy="29773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02638" cy="297730"/>
            </a:xfrm>
            <a:custGeom>
              <a:avLst/>
              <a:gdLst/>
              <a:ahLst/>
              <a:cxnLst/>
              <a:rect l="l" t="t" r="r" b="b"/>
              <a:pathLst>
                <a:path w="1702638" h="297730">
                  <a:moveTo>
                    <a:pt x="61076" y="0"/>
                  </a:moveTo>
                  <a:lnTo>
                    <a:pt x="1641562" y="0"/>
                  </a:lnTo>
                  <a:cubicBezTo>
                    <a:pt x="1657760" y="0"/>
                    <a:pt x="1673295" y="6435"/>
                    <a:pt x="1684749" y="17889"/>
                  </a:cubicBezTo>
                  <a:cubicBezTo>
                    <a:pt x="1696203" y="29343"/>
                    <a:pt x="1702638" y="44878"/>
                    <a:pt x="1702638" y="61076"/>
                  </a:cubicBezTo>
                  <a:lnTo>
                    <a:pt x="1702638" y="236654"/>
                  </a:lnTo>
                  <a:cubicBezTo>
                    <a:pt x="1702638" y="252853"/>
                    <a:pt x="1696203" y="268387"/>
                    <a:pt x="1684749" y="279841"/>
                  </a:cubicBezTo>
                  <a:cubicBezTo>
                    <a:pt x="1673295" y="291295"/>
                    <a:pt x="1657760" y="297730"/>
                    <a:pt x="1641562" y="297730"/>
                  </a:cubicBezTo>
                  <a:lnTo>
                    <a:pt x="61076" y="297730"/>
                  </a:lnTo>
                  <a:cubicBezTo>
                    <a:pt x="44878" y="297730"/>
                    <a:pt x="29343" y="291295"/>
                    <a:pt x="17889" y="279841"/>
                  </a:cubicBezTo>
                  <a:cubicBezTo>
                    <a:pt x="6435" y="268387"/>
                    <a:pt x="0" y="252853"/>
                    <a:pt x="0" y="236654"/>
                  </a:cubicBezTo>
                  <a:lnTo>
                    <a:pt x="0" y="61076"/>
                  </a:lnTo>
                  <a:cubicBezTo>
                    <a:pt x="0" y="44878"/>
                    <a:pt x="6435" y="29343"/>
                    <a:pt x="17889" y="17889"/>
                  </a:cubicBezTo>
                  <a:cubicBezTo>
                    <a:pt x="29343" y="6435"/>
                    <a:pt x="44878" y="0"/>
                    <a:pt x="61076" y="0"/>
                  </a:cubicBezTo>
                  <a:close/>
                </a:path>
              </a:pathLst>
            </a:custGeom>
            <a:solidFill>
              <a:srgbClr val="8D00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33375"/>
              <a:ext cx="1702638" cy="6311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24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144000" y="-423883"/>
            <a:ext cx="690983" cy="11134766"/>
            <a:chOff x="0" y="0"/>
            <a:chExt cx="195248" cy="31463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5248" cy="3146304"/>
            </a:xfrm>
            <a:custGeom>
              <a:avLst/>
              <a:gdLst/>
              <a:ahLst/>
              <a:cxnLst/>
              <a:rect l="l" t="t" r="r" b="b"/>
              <a:pathLst>
                <a:path w="195248" h="3146304">
                  <a:moveTo>
                    <a:pt x="0" y="0"/>
                  </a:moveTo>
                  <a:lnTo>
                    <a:pt x="195248" y="0"/>
                  </a:lnTo>
                  <a:lnTo>
                    <a:pt x="195248" y="3146304"/>
                  </a:lnTo>
                  <a:lnTo>
                    <a:pt x="0" y="3146304"/>
                  </a:lnTo>
                  <a:close/>
                </a:path>
              </a:pathLst>
            </a:custGeom>
            <a:solidFill>
              <a:srgbClr val="C27F7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95248" cy="31844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3503507">
            <a:off x="-2534211" y="9210266"/>
            <a:ext cx="5068421" cy="2093485"/>
            <a:chOff x="0" y="0"/>
            <a:chExt cx="1334893" cy="55137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34893" cy="551371"/>
            </a:xfrm>
            <a:custGeom>
              <a:avLst/>
              <a:gdLst/>
              <a:ahLst/>
              <a:cxnLst/>
              <a:rect l="l" t="t" r="r" b="b"/>
              <a:pathLst>
                <a:path w="1334893" h="551371">
                  <a:moveTo>
                    <a:pt x="77902" y="0"/>
                  </a:moveTo>
                  <a:lnTo>
                    <a:pt x="1256991" y="0"/>
                  </a:lnTo>
                  <a:cubicBezTo>
                    <a:pt x="1277652" y="0"/>
                    <a:pt x="1297467" y="8207"/>
                    <a:pt x="1312076" y="22817"/>
                  </a:cubicBezTo>
                  <a:cubicBezTo>
                    <a:pt x="1326685" y="37426"/>
                    <a:pt x="1334893" y="57241"/>
                    <a:pt x="1334893" y="77902"/>
                  </a:cubicBezTo>
                  <a:lnTo>
                    <a:pt x="1334893" y="473469"/>
                  </a:lnTo>
                  <a:cubicBezTo>
                    <a:pt x="1334893" y="494130"/>
                    <a:pt x="1326685" y="513944"/>
                    <a:pt x="1312076" y="528554"/>
                  </a:cubicBezTo>
                  <a:cubicBezTo>
                    <a:pt x="1297467" y="543163"/>
                    <a:pt x="1277652" y="551371"/>
                    <a:pt x="1256991" y="551371"/>
                  </a:cubicBezTo>
                  <a:lnTo>
                    <a:pt x="77902" y="551371"/>
                  </a:lnTo>
                  <a:cubicBezTo>
                    <a:pt x="57241" y="551371"/>
                    <a:pt x="37426" y="543163"/>
                    <a:pt x="22817" y="528554"/>
                  </a:cubicBezTo>
                  <a:cubicBezTo>
                    <a:pt x="8207" y="513944"/>
                    <a:pt x="0" y="494130"/>
                    <a:pt x="0" y="473469"/>
                  </a:cubicBezTo>
                  <a:lnTo>
                    <a:pt x="0" y="77902"/>
                  </a:lnTo>
                  <a:cubicBezTo>
                    <a:pt x="0" y="57241"/>
                    <a:pt x="8207" y="37426"/>
                    <a:pt x="22817" y="22817"/>
                  </a:cubicBezTo>
                  <a:cubicBezTo>
                    <a:pt x="37426" y="8207"/>
                    <a:pt x="57241" y="0"/>
                    <a:pt x="77902" y="0"/>
                  </a:cubicBezTo>
                  <a:close/>
                </a:path>
              </a:pathLst>
            </a:custGeom>
            <a:solidFill>
              <a:srgbClr val="FFE9E9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33375"/>
              <a:ext cx="1334893" cy="8847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24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834983" y="1329259"/>
            <a:ext cx="7169988" cy="7628482"/>
            <a:chOff x="0" y="0"/>
            <a:chExt cx="454075" cy="48311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54075" cy="483112"/>
            </a:xfrm>
            <a:custGeom>
              <a:avLst/>
              <a:gdLst/>
              <a:ahLst/>
              <a:cxnLst/>
              <a:rect l="l" t="t" r="r" b="b"/>
              <a:pathLst>
                <a:path w="454075" h="483112">
                  <a:moveTo>
                    <a:pt x="0" y="0"/>
                  </a:moveTo>
                  <a:lnTo>
                    <a:pt x="454075" y="0"/>
                  </a:lnTo>
                  <a:lnTo>
                    <a:pt x="454075" y="483112"/>
                  </a:lnTo>
                  <a:lnTo>
                    <a:pt x="0" y="483112"/>
                  </a:lnTo>
                  <a:close/>
                </a:path>
              </a:pathLst>
            </a:custGeom>
            <a:blipFill>
              <a:blip r:embed="rId2"/>
              <a:stretch>
                <a:fillRect l="-29845" r="-29845"/>
              </a:stretch>
            </a:blipFill>
          </p:spPr>
        </p:sp>
      </p:grpSp>
      <p:sp>
        <p:nvSpPr>
          <p:cNvPr id="16" name="Freeform 16"/>
          <p:cNvSpPr/>
          <p:nvPr/>
        </p:nvSpPr>
        <p:spPr>
          <a:xfrm>
            <a:off x="1028700" y="5336740"/>
            <a:ext cx="402472" cy="402472"/>
          </a:xfrm>
          <a:custGeom>
            <a:avLst/>
            <a:gdLst/>
            <a:ahLst/>
            <a:cxnLst/>
            <a:rect l="l" t="t" r="r" b="b"/>
            <a:pathLst>
              <a:path w="402472" h="402472">
                <a:moveTo>
                  <a:pt x="0" y="0"/>
                </a:moveTo>
                <a:lnTo>
                  <a:pt x="402472" y="0"/>
                </a:lnTo>
                <a:lnTo>
                  <a:pt x="402472" y="402472"/>
                </a:lnTo>
                <a:lnTo>
                  <a:pt x="0" y="40247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857192" y="2500294"/>
            <a:ext cx="4604389" cy="810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00"/>
              </a:lnSpc>
            </a:pPr>
            <a:r>
              <a:rPr lang="ru-RU" sz="6200" b="1" dirty="0" smtClean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Контакты</a:t>
            </a:r>
            <a:endParaRPr lang="en-US" sz="6200" b="1" dirty="0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739401" y="5282437"/>
            <a:ext cx="5185649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55"/>
              </a:lnSpc>
              <a:spcBef>
                <a:spcPct val="0"/>
              </a:spcBef>
            </a:pP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kopmpk.kz</a:t>
            </a:r>
            <a:endParaRPr lang="en-US" sz="3600" b="1" dirty="0">
              <a:solidFill>
                <a:srgbClr val="322F5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285820" y="3786178"/>
            <a:ext cx="9144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  <a:hlinkClick r:id="rId11"/>
              </a:rPr>
              <a:t>Instagram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  <a:hlinkClick r:id="rId11"/>
              </a:rPr>
              <a:t> 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  <a:hlinkClick r:id="rId11"/>
              </a:rPr>
              <a:t>pmpk_karaganda</a:t>
            </a:r>
            <a:endParaRPr lang="en-US" sz="2800" u="sng" dirty="0" smtClean="0">
              <a:latin typeface="Times New Roman" pitchFamily="18" charset="0"/>
              <a:cs typeface="Times New Roman" pitchFamily="18" charset="0"/>
              <a:hlinkClick r:id="rId11"/>
            </a:endParaRPr>
          </a:p>
          <a:p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  <a:hlinkClick r:id="rId12"/>
              </a:rPr>
              <a:t>Facebook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Карагандинская ПМПК</a:t>
            </a:r>
          </a:p>
        </p:txBody>
      </p:sp>
      <p:pic>
        <p:nvPicPr>
          <p:cNvPr id="18" name="Picture 2" descr="C:\Users\USER\Desktop\логотип 25 лет ПМПК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42878" y="428592"/>
            <a:ext cx="1590378" cy="11329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957323" y="6052719"/>
            <a:ext cx="8373354" cy="2020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00"/>
              </a:lnSpc>
            </a:pPr>
            <a:r>
              <a:rPr lang="ru-RU" sz="7800" b="1" dirty="0" smtClean="0">
                <a:solidFill>
                  <a:srgbClr val="8D0000"/>
                </a:solidFill>
                <a:latin typeface="Poppins Bold"/>
                <a:ea typeface="Poppins Bold"/>
                <a:cs typeface="Poppins Bold"/>
                <a:sym typeface="Poppins Bold"/>
              </a:rPr>
              <a:t>Благодарю за </a:t>
            </a:r>
            <a:r>
              <a:rPr lang="ru-RU" sz="7800" b="1" dirty="0" smtClean="0">
                <a:solidFill>
                  <a:srgbClr val="8D0000"/>
                </a:solidFill>
                <a:latin typeface="Poppins Bold"/>
                <a:ea typeface="Poppins Bold"/>
                <a:cs typeface="Poppins Bold"/>
                <a:sym typeface="Poppins Bold"/>
              </a:rPr>
              <a:t>внимание</a:t>
            </a:r>
            <a:endParaRPr lang="en-US" sz="7800" b="1" dirty="0">
              <a:solidFill>
                <a:srgbClr val="8D0000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grpSp>
        <p:nvGrpSpPr>
          <p:cNvPr id="3" name="Group 3"/>
          <p:cNvGrpSpPr/>
          <p:nvPr/>
        </p:nvGrpSpPr>
        <p:grpSpPr>
          <a:xfrm rot="-2789597">
            <a:off x="6630170" y="3698945"/>
            <a:ext cx="721847" cy="631617"/>
            <a:chOff x="0" y="0"/>
            <a:chExt cx="812800" cy="7112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8D000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127000" y="-3175"/>
              <a:ext cx="558800" cy="663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24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 rot="-2789597">
            <a:off x="6926456" y="3971980"/>
            <a:ext cx="513548" cy="449354"/>
            <a:chOff x="0" y="0"/>
            <a:chExt cx="812800" cy="7112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C27F7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127000" y="-3175"/>
              <a:ext cx="558800" cy="663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24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 rot="-3503507">
            <a:off x="-2356457" y="6564794"/>
            <a:ext cx="5968439" cy="2484763"/>
            <a:chOff x="0" y="0"/>
            <a:chExt cx="1571935" cy="65442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571935" cy="654423"/>
            </a:xfrm>
            <a:custGeom>
              <a:avLst/>
              <a:gdLst/>
              <a:ahLst/>
              <a:cxnLst/>
              <a:rect l="l" t="t" r="r" b="b"/>
              <a:pathLst>
                <a:path w="1571935" h="654423">
                  <a:moveTo>
                    <a:pt x="66154" y="0"/>
                  </a:moveTo>
                  <a:lnTo>
                    <a:pt x="1505780" y="0"/>
                  </a:lnTo>
                  <a:cubicBezTo>
                    <a:pt x="1523326" y="0"/>
                    <a:pt x="1540152" y="6970"/>
                    <a:pt x="1552558" y="19376"/>
                  </a:cubicBezTo>
                  <a:cubicBezTo>
                    <a:pt x="1564965" y="31782"/>
                    <a:pt x="1571935" y="48609"/>
                    <a:pt x="1571935" y="66154"/>
                  </a:cubicBezTo>
                  <a:lnTo>
                    <a:pt x="1571935" y="588269"/>
                  </a:lnTo>
                  <a:cubicBezTo>
                    <a:pt x="1571935" y="624805"/>
                    <a:pt x="1542316" y="654423"/>
                    <a:pt x="1505780" y="654423"/>
                  </a:cubicBezTo>
                  <a:lnTo>
                    <a:pt x="66154" y="654423"/>
                  </a:lnTo>
                  <a:cubicBezTo>
                    <a:pt x="29618" y="654423"/>
                    <a:pt x="0" y="624805"/>
                    <a:pt x="0" y="588269"/>
                  </a:cubicBezTo>
                  <a:lnTo>
                    <a:pt x="0" y="66154"/>
                  </a:lnTo>
                  <a:cubicBezTo>
                    <a:pt x="0" y="29618"/>
                    <a:pt x="29618" y="0"/>
                    <a:pt x="66154" y="0"/>
                  </a:cubicBezTo>
                  <a:close/>
                </a:path>
              </a:pathLst>
            </a:custGeom>
            <a:solidFill>
              <a:srgbClr val="FFE9E9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33375"/>
              <a:ext cx="1571935" cy="9877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24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 rot="-3503507">
            <a:off x="14958997" y="1874234"/>
            <a:ext cx="6145518" cy="2741564"/>
            <a:chOff x="0" y="0"/>
            <a:chExt cx="1618573" cy="72205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618573" cy="722058"/>
            </a:xfrm>
            <a:custGeom>
              <a:avLst/>
              <a:gdLst/>
              <a:ahLst/>
              <a:cxnLst/>
              <a:rect l="l" t="t" r="r" b="b"/>
              <a:pathLst>
                <a:path w="1618573" h="722058">
                  <a:moveTo>
                    <a:pt x="64248" y="0"/>
                  </a:moveTo>
                  <a:lnTo>
                    <a:pt x="1554325" y="0"/>
                  </a:lnTo>
                  <a:cubicBezTo>
                    <a:pt x="1571364" y="0"/>
                    <a:pt x="1587706" y="6769"/>
                    <a:pt x="1599755" y="18818"/>
                  </a:cubicBezTo>
                  <a:cubicBezTo>
                    <a:pt x="1611804" y="30867"/>
                    <a:pt x="1618573" y="47208"/>
                    <a:pt x="1618573" y="64248"/>
                  </a:cubicBezTo>
                  <a:lnTo>
                    <a:pt x="1618573" y="657810"/>
                  </a:lnTo>
                  <a:cubicBezTo>
                    <a:pt x="1618573" y="674850"/>
                    <a:pt x="1611804" y="691191"/>
                    <a:pt x="1599755" y="703240"/>
                  </a:cubicBezTo>
                  <a:cubicBezTo>
                    <a:pt x="1587706" y="715289"/>
                    <a:pt x="1571364" y="722058"/>
                    <a:pt x="1554325" y="722058"/>
                  </a:cubicBezTo>
                  <a:lnTo>
                    <a:pt x="64248" y="722058"/>
                  </a:lnTo>
                  <a:cubicBezTo>
                    <a:pt x="47208" y="722058"/>
                    <a:pt x="30867" y="715289"/>
                    <a:pt x="18818" y="703240"/>
                  </a:cubicBezTo>
                  <a:cubicBezTo>
                    <a:pt x="6769" y="691191"/>
                    <a:pt x="0" y="674850"/>
                    <a:pt x="0" y="657810"/>
                  </a:cubicBezTo>
                  <a:lnTo>
                    <a:pt x="0" y="64248"/>
                  </a:lnTo>
                  <a:cubicBezTo>
                    <a:pt x="0" y="47208"/>
                    <a:pt x="6769" y="30867"/>
                    <a:pt x="18818" y="18818"/>
                  </a:cubicBezTo>
                  <a:cubicBezTo>
                    <a:pt x="30867" y="6769"/>
                    <a:pt x="47208" y="0"/>
                    <a:pt x="64248" y="0"/>
                  </a:cubicBezTo>
                  <a:close/>
                </a:path>
              </a:pathLst>
            </a:custGeom>
            <a:solidFill>
              <a:srgbClr val="FFE9E9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33375"/>
              <a:ext cx="1618573" cy="1055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249"/>
                </a:lnSpc>
              </a:pPr>
              <a:endParaRPr/>
            </a:p>
          </p:txBody>
        </p:sp>
      </p:grpSp>
      <p:pic>
        <p:nvPicPr>
          <p:cNvPr id="16" name="Picture 2" descr="C:\Users\USER\Desktop\логотип 25 лет ПМП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794" y="928658"/>
            <a:ext cx="3376328" cy="2405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203420" y="0"/>
            <a:ext cx="10084580" cy="10287000"/>
            <a:chOff x="0" y="0"/>
            <a:chExt cx="638656" cy="6514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8656" cy="651475"/>
            </a:xfrm>
            <a:custGeom>
              <a:avLst/>
              <a:gdLst/>
              <a:ahLst/>
              <a:cxnLst/>
              <a:rect l="l" t="t" r="r" b="b"/>
              <a:pathLst>
                <a:path w="638656" h="651475">
                  <a:moveTo>
                    <a:pt x="0" y="0"/>
                  </a:moveTo>
                  <a:lnTo>
                    <a:pt x="638656" y="0"/>
                  </a:lnTo>
                  <a:lnTo>
                    <a:pt x="638656" y="651475"/>
                  </a:lnTo>
                  <a:lnTo>
                    <a:pt x="0" y="651475"/>
                  </a:lnTo>
                  <a:close/>
                </a:path>
              </a:pathLst>
            </a:custGeom>
            <a:blipFill>
              <a:blip r:embed="rId2"/>
              <a:stretch>
                <a:fillRect l="-26553" r="-26553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1686738" y="2947004"/>
            <a:ext cx="7527839" cy="5468918"/>
            <a:chOff x="0" y="0"/>
            <a:chExt cx="1982641" cy="144037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82641" cy="1440374"/>
            </a:xfrm>
            <a:custGeom>
              <a:avLst/>
              <a:gdLst/>
              <a:ahLst/>
              <a:cxnLst/>
              <a:rect l="l" t="t" r="r" b="b"/>
              <a:pathLst>
                <a:path w="1982641" h="1440374">
                  <a:moveTo>
                    <a:pt x="52450" y="0"/>
                  </a:moveTo>
                  <a:lnTo>
                    <a:pt x="1930191" y="0"/>
                  </a:lnTo>
                  <a:cubicBezTo>
                    <a:pt x="1944101" y="0"/>
                    <a:pt x="1957442" y="5526"/>
                    <a:pt x="1967278" y="15362"/>
                  </a:cubicBezTo>
                  <a:cubicBezTo>
                    <a:pt x="1977115" y="25199"/>
                    <a:pt x="1982641" y="38540"/>
                    <a:pt x="1982641" y="52450"/>
                  </a:cubicBezTo>
                  <a:lnTo>
                    <a:pt x="1982641" y="1387923"/>
                  </a:lnTo>
                  <a:cubicBezTo>
                    <a:pt x="1982641" y="1416891"/>
                    <a:pt x="1959158" y="1440374"/>
                    <a:pt x="1930191" y="1440374"/>
                  </a:cubicBezTo>
                  <a:lnTo>
                    <a:pt x="52450" y="1440374"/>
                  </a:lnTo>
                  <a:cubicBezTo>
                    <a:pt x="23483" y="1440374"/>
                    <a:pt x="0" y="1416891"/>
                    <a:pt x="0" y="1387923"/>
                  </a:cubicBezTo>
                  <a:lnTo>
                    <a:pt x="0" y="52450"/>
                  </a:lnTo>
                  <a:cubicBezTo>
                    <a:pt x="0" y="23483"/>
                    <a:pt x="23483" y="0"/>
                    <a:pt x="52450" y="0"/>
                  </a:cubicBezTo>
                  <a:close/>
                </a:path>
              </a:pathLst>
            </a:custGeom>
            <a:solidFill>
              <a:srgbClr val="F1B4B4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33375"/>
              <a:ext cx="1982641" cy="17737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249"/>
                </a:lnSpc>
              </a:pPr>
              <a:endParaRPr/>
            </a:p>
          </p:txBody>
        </p:sp>
      </p:grpSp>
      <p:sp>
        <p:nvSpPr>
          <p:cNvPr id="7" name="AutoShape 7"/>
          <p:cNvSpPr/>
          <p:nvPr/>
        </p:nvSpPr>
        <p:spPr>
          <a:xfrm>
            <a:off x="-1851927" y="2356488"/>
            <a:ext cx="8918179" cy="1905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TextBox 9"/>
          <p:cNvSpPr txBox="1"/>
          <p:nvPr/>
        </p:nvSpPr>
        <p:spPr>
          <a:xfrm>
            <a:off x="500002" y="714345"/>
            <a:ext cx="7572428" cy="8848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900"/>
              </a:lnSpc>
            </a:pPr>
            <a:r>
              <a:rPr lang="ru-RU" sz="6900" b="1" dirty="0" smtClean="0">
                <a:solidFill>
                  <a:srgbClr val="8D0000"/>
                </a:solidFill>
                <a:latin typeface="Poppins Bold"/>
                <a:ea typeface="Poppins Bold"/>
                <a:cs typeface="Poppins Bold"/>
                <a:sym typeface="Poppins Bold"/>
              </a:rPr>
              <a:t>Консультирование </a:t>
            </a:r>
            <a:endParaRPr lang="en-US" sz="6900" b="1" dirty="0">
              <a:solidFill>
                <a:srgbClr val="8D0000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010972" y="3335287"/>
            <a:ext cx="6670638" cy="2385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6567" lvl="1" indent="-248284">
              <a:lnSpc>
                <a:spcPts val="3104"/>
              </a:lnSpc>
              <a:buFont typeface="Arial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ключевые механизмы консультирования родителей в условиях дошкольной организации </a:t>
            </a:r>
          </a:p>
          <a:p>
            <a:pPr marL="496567" lvl="1" indent="-248284">
              <a:lnSpc>
                <a:spcPts val="3104"/>
              </a:lnSpc>
              <a:buFont typeface="Arial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определить факторы, обеспечивающие его результативность</a:t>
            </a:r>
            <a:endParaRPr lang="en-US" sz="2800" u="none" spc="71" dirty="0">
              <a:solidFill>
                <a:srgbClr val="2B2B2B"/>
              </a:solidFill>
              <a:latin typeface="Times New Roman" pitchFamily="18" charset="0"/>
              <a:ea typeface="Poppins"/>
              <a:cs typeface="Times New Roman" pitchFamily="18" charset="0"/>
              <a:sym typeface="Poppins"/>
            </a:endParaRPr>
          </a:p>
        </p:txBody>
      </p:sp>
      <p:pic>
        <p:nvPicPr>
          <p:cNvPr id="11" name="Picture 2" descr="C:\Users\USER\Desktop\логотип 25 лет ПМПК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64" y="8715400"/>
            <a:ext cx="1590378" cy="11329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286216" y="1450894"/>
            <a:ext cx="9715568" cy="798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800"/>
              </a:lnSpc>
            </a:pPr>
            <a:r>
              <a:rPr lang="ru-RU" sz="4800" b="1" i="1" dirty="0" smtClean="0">
                <a:solidFill>
                  <a:srgbClr val="000000"/>
                </a:solidFill>
                <a:latin typeface="Times New Roman" pitchFamily="18" charset="0"/>
                <a:ea typeface="Canva Sans Bold"/>
                <a:cs typeface="Times New Roman" pitchFamily="18" charset="0"/>
                <a:sym typeface="Canva Sans Bold"/>
              </a:rPr>
              <a:t>Обязанности родителей  </a:t>
            </a:r>
            <a:endParaRPr lang="en-US" sz="4800" b="1" i="1" dirty="0">
              <a:solidFill>
                <a:srgbClr val="000000"/>
              </a:solidFill>
              <a:latin typeface="Times New Roman" pitchFamily="18" charset="0"/>
              <a:ea typeface="Canva Sans Bold"/>
              <a:cs typeface="Times New Roman" pitchFamily="18" charset="0"/>
              <a:sym typeface="Canva Sans Bold"/>
            </a:endParaRPr>
          </a:p>
        </p:txBody>
      </p:sp>
      <p:grpSp>
        <p:nvGrpSpPr>
          <p:cNvPr id="3" name="Group 4"/>
          <p:cNvGrpSpPr/>
          <p:nvPr/>
        </p:nvGrpSpPr>
        <p:grpSpPr>
          <a:xfrm>
            <a:off x="-796411" y="1360532"/>
            <a:ext cx="1592821" cy="7565937"/>
            <a:chOff x="0" y="0"/>
            <a:chExt cx="419508" cy="19926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19508" cy="1992675"/>
            </a:xfrm>
            <a:custGeom>
              <a:avLst/>
              <a:gdLst/>
              <a:ahLst/>
              <a:cxnLst/>
              <a:rect l="l" t="t" r="r" b="b"/>
              <a:pathLst>
                <a:path w="419508" h="1992675">
                  <a:moveTo>
                    <a:pt x="209754" y="0"/>
                  </a:moveTo>
                  <a:lnTo>
                    <a:pt x="209754" y="0"/>
                  </a:lnTo>
                  <a:cubicBezTo>
                    <a:pt x="325598" y="0"/>
                    <a:pt x="419508" y="93910"/>
                    <a:pt x="419508" y="209754"/>
                  </a:cubicBezTo>
                  <a:lnTo>
                    <a:pt x="419508" y="1782920"/>
                  </a:lnTo>
                  <a:cubicBezTo>
                    <a:pt x="419508" y="1898765"/>
                    <a:pt x="325598" y="1992675"/>
                    <a:pt x="209754" y="1992675"/>
                  </a:cubicBezTo>
                  <a:lnTo>
                    <a:pt x="209754" y="1992675"/>
                  </a:lnTo>
                  <a:cubicBezTo>
                    <a:pt x="93910" y="1992675"/>
                    <a:pt x="0" y="1898765"/>
                    <a:pt x="0" y="1782920"/>
                  </a:cubicBezTo>
                  <a:lnTo>
                    <a:pt x="0" y="209754"/>
                  </a:lnTo>
                  <a:cubicBezTo>
                    <a:pt x="0" y="93910"/>
                    <a:pt x="93910" y="0"/>
                    <a:pt x="209754" y="0"/>
                  </a:cubicBezTo>
                  <a:close/>
                </a:path>
              </a:pathLst>
            </a:custGeom>
            <a:solidFill>
              <a:srgbClr val="8D0000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33375"/>
              <a:ext cx="419508" cy="23260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249"/>
                </a:lnSpc>
              </a:pPr>
              <a:endParaRPr/>
            </a:p>
          </p:txBody>
        </p:sp>
      </p:grpSp>
      <p:grpSp>
        <p:nvGrpSpPr>
          <p:cNvPr id="4" name="Group 7"/>
          <p:cNvGrpSpPr/>
          <p:nvPr/>
        </p:nvGrpSpPr>
        <p:grpSpPr>
          <a:xfrm>
            <a:off x="17491589" y="1360532"/>
            <a:ext cx="1592821" cy="7565937"/>
            <a:chOff x="0" y="0"/>
            <a:chExt cx="419508" cy="199267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19508" cy="1992675"/>
            </a:xfrm>
            <a:custGeom>
              <a:avLst/>
              <a:gdLst/>
              <a:ahLst/>
              <a:cxnLst/>
              <a:rect l="l" t="t" r="r" b="b"/>
              <a:pathLst>
                <a:path w="419508" h="1992675">
                  <a:moveTo>
                    <a:pt x="209754" y="0"/>
                  </a:moveTo>
                  <a:lnTo>
                    <a:pt x="209754" y="0"/>
                  </a:lnTo>
                  <a:cubicBezTo>
                    <a:pt x="325598" y="0"/>
                    <a:pt x="419508" y="93910"/>
                    <a:pt x="419508" y="209754"/>
                  </a:cubicBezTo>
                  <a:lnTo>
                    <a:pt x="419508" y="1782920"/>
                  </a:lnTo>
                  <a:cubicBezTo>
                    <a:pt x="419508" y="1898765"/>
                    <a:pt x="325598" y="1992675"/>
                    <a:pt x="209754" y="1992675"/>
                  </a:cubicBezTo>
                  <a:lnTo>
                    <a:pt x="209754" y="1992675"/>
                  </a:lnTo>
                  <a:cubicBezTo>
                    <a:pt x="93910" y="1992675"/>
                    <a:pt x="0" y="1898765"/>
                    <a:pt x="0" y="1782920"/>
                  </a:cubicBezTo>
                  <a:lnTo>
                    <a:pt x="0" y="209754"/>
                  </a:lnTo>
                  <a:cubicBezTo>
                    <a:pt x="0" y="93910"/>
                    <a:pt x="93910" y="0"/>
                    <a:pt x="209754" y="0"/>
                  </a:cubicBezTo>
                  <a:close/>
                </a:path>
              </a:pathLst>
            </a:custGeom>
            <a:solidFill>
              <a:srgbClr val="8D000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33375"/>
              <a:ext cx="419508" cy="23260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249"/>
                </a:lnSpc>
              </a:pPr>
              <a:endParaRPr/>
            </a:p>
          </p:txBody>
        </p:sp>
      </p:grpSp>
      <p:sp>
        <p:nvSpPr>
          <p:cNvPr id="10" name="AutoShape 10"/>
          <p:cNvSpPr/>
          <p:nvPr/>
        </p:nvSpPr>
        <p:spPr>
          <a:xfrm>
            <a:off x="4299033" y="3654044"/>
            <a:ext cx="8918179" cy="1905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TextBox 11"/>
          <p:cNvSpPr txBox="1"/>
          <p:nvPr/>
        </p:nvSpPr>
        <p:spPr>
          <a:xfrm>
            <a:off x="3622308" y="4038676"/>
            <a:ext cx="5135815" cy="4770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ctr">
              <a:lnSpc>
                <a:spcPts val="6249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Забота о детях и их воспитание являются естественным правом и обязанностью родителей</a:t>
            </a:r>
          </a:p>
          <a:p>
            <a:pPr marL="539749" lvl="1" indent="-269875" algn="ctr">
              <a:lnSpc>
                <a:spcPts val="6249"/>
              </a:lnSpc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Статья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27.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</a:t>
            </a:r>
          </a:p>
          <a:p>
            <a:pPr marL="539749" lvl="1" indent="-269875" algn="ctr">
              <a:lnSpc>
                <a:spcPts val="6249"/>
              </a:lnSpc>
            </a:pPr>
            <a:r>
              <a:rPr lang="ru-RU" sz="2800" b="1" dirty="0" smtClean="0">
                <a:solidFill>
                  <a:srgbClr val="2E2E2E"/>
                </a:solidFill>
                <a:latin typeface="Times New Roman" pitchFamily="18" charset="0"/>
                <a:ea typeface="Poppins"/>
                <a:cs typeface="Times New Roman" pitchFamily="18" charset="0"/>
                <a:sym typeface="Poppins"/>
              </a:rPr>
              <a:t>Конституция РК </a:t>
            </a:r>
            <a:endParaRPr lang="en-US" sz="2800" b="1" dirty="0">
              <a:solidFill>
                <a:srgbClr val="2E2E2E"/>
              </a:solidFill>
              <a:latin typeface="Times New Roman" pitchFamily="18" charset="0"/>
              <a:ea typeface="Poppins"/>
              <a:cs typeface="Times New Roman" pitchFamily="18" charset="0"/>
              <a:sym typeface="Poppin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225062" y="4038676"/>
            <a:ext cx="6062737" cy="55552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39749" lvl="1" indent="-269875">
              <a:buFont typeface="Arial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Родители или другие законные представители обязаны создать условия жизни, необходимые для всестороннего развития ребенка.     </a:t>
            </a:r>
          </a:p>
          <a:p>
            <a:pPr marL="539749" lvl="1" indent="-269875">
              <a:buFont typeface="Arial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Родители обязаны воспитывать ребенка, осуществлять уход за ним, содержать его материально, заботиться о его благосостоянии, обеспечивать жилищем.</a:t>
            </a:r>
          </a:p>
          <a:p>
            <a:pPr marL="539749" lvl="1" indent="-269875" algn="ctr"/>
            <a:r>
              <a:rPr lang="ru-RU" sz="2800" b="1" dirty="0" smtClean="0">
                <a:solidFill>
                  <a:srgbClr val="2E2E2E"/>
                </a:solidFill>
                <a:latin typeface="Times New Roman" pitchFamily="18" charset="0"/>
                <a:ea typeface="Poppins"/>
                <a:cs typeface="Times New Roman" pitchFamily="18" charset="0"/>
                <a:sym typeface="Poppins"/>
              </a:rPr>
              <a:t>Статья 24</a:t>
            </a:r>
          </a:p>
          <a:p>
            <a:pPr marL="539749" lvl="1" indent="-269875" algn="ctr"/>
            <a:r>
              <a:rPr lang="ru-RU" sz="2800" b="1" dirty="0" smtClean="0">
                <a:solidFill>
                  <a:srgbClr val="2E2E2E"/>
                </a:solidFill>
                <a:latin typeface="Times New Roman" pitchFamily="18" charset="0"/>
                <a:ea typeface="Poppins"/>
                <a:cs typeface="Times New Roman" pitchFamily="18" charset="0"/>
                <a:sym typeface="Poppins"/>
              </a:rPr>
              <a:t>Закон «О правах ребенка»</a:t>
            </a:r>
          </a:p>
          <a:p>
            <a:pPr marL="539749" lvl="1" indent="-269875" algn="ctr"/>
            <a:endParaRPr lang="ru-RU" sz="2800" b="1" dirty="0" smtClean="0">
              <a:solidFill>
                <a:srgbClr val="2E2E2E"/>
              </a:solidFill>
              <a:latin typeface="Times New Roman" pitchFamily="18" charset="0"/>
              <a:ea typeface="Poppins"/>
              <a:cs typeface="Times New Roman" pitchFamily="18" charset="0"/>
              <a:sym typeface="Poppins"/>
            </a:endParaRPr>
          </a:p>
          <a:p>
            <a:pPr marL="539749" lvl="1" indent="-269875">
              <a:buFont typeface="Arial"/>
              <a:buChar char="•"/>
            </a:pPr>
            <a:endParaRPr lang="en-US" sz="2499" dirty="0">
              <a:solidFill>
                <a:srgbClr val="2E2E2E"/>
              </a:solidFill>
              <a:latin typeface="Times New Roman" pitchFamily="18" charset="0"/>
              <a:ea typeface="Poppins"/>
              <a:cs typeface="Times New Roman" pitchFamily="18" charset="0"/>
              <a:sym typeface="Poppins"/>
            </a:endParaRPr>
          </a:p>
        </p:txBody>
      </p:sp>
      <p:pic>
        <p:nvPicPr>
          <p:cNvPr id="13" name="Picture 2" descr="C:\Users\USER\Desktop\логотип 25 лет ПМП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64" y="428592"/>
            <a:ext cx="1590378" cy="11329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1908043" y="0"/>
            <a:ext cx="6379957" cy="10287000"/>
            <a:chOff x="0" y="0"/>
            <a:chExt cx="1680318" cy="2709333"/>
          </a:xfrm>
          <a:solidFill>
            <a:schemeClr val="accent2">
              <a:lumMod val="75000"/>
            </a:schemeClr>
          </a:soli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1680318" cy="2709333"/>
            </a:xfrm>
            <a:custGeom>
              <a:avLst/>
              <a:gdLst/>
              <a:ahLst/>
              <a:cxnLst/>
              <a:rect l="l" t="t" r="r" b="b"/>
              <a:pathLst>
                <a:path w="1680318" h="2709333">
                  <a:moveTo>
                    <a:pt x="0" y="0"/>
                  </a:moveTo>
                  <a:lnTo>
                    <a:pt x="1680318" y="0"/>
                  </a:lnTo>
                  <a:lnTo>
                    <a:pt x="1680318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1680318" cy="2756958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640583" y="1606753"/>
            <a:ext cx="1868266" cy="1868266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5E5E5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2508848" y="3436440"/>
            <a:ext cx="4908029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92"/>
              </a:lnSpc>
              <a:spcBef>
                <a:spcPct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Большую часть времени своей жизни ребенок проводит с семьей и только близкие знают его лучше, чем кто либо</a:t>
            </a:r>
            <a:endParaRPr lang="en-US" sz="1851" dirty="0">
              <a:solidFill>
                <a:srgbClr val="FFFFFF"/>
              </a:solidFill>
              <a:latin typeface="Times New Roman" pitchFamily="18" charset="0"/>
              <a:ea typeface="Poppins"/>
              <a:cs typeface="Times New Roman" pitchFamily="18" charset="0"/>
              <a:sym typeface="Poppin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2573024" y="5500690"/>
            <a:ext cx="4908029" cy="1538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Ежедневной рутине могут не замечать, не осознавать те или иные проявления характера, и задача специалистов «подсветить» их из общей картины развития ребенка.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10640583" y="4210291"/>
            <a:ext cx="1868266" cy="1868266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5E5E5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0640583" y="6811982"/>
            <a:ext cx="1868266" cy="1868266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5E5E5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-970541" y="2006345"/>
            <a:ext cx="1601933" cy="6466659"/>
            <a:chOff x="0" y="0"/>
            <a:chExt cx="421908" cy="1703153"/>
          </a:xfrm>
          <a:solidFill>
            <a:schemeClr val="accent2">
              <a:lumMod val="75000"/>
            </a:schemeClr>
          </a:solidFill>
        </p:grpSpPr>
        <p:sp>
          <p:nvSpPr>
            <p:cNvPr id="19" name="Freeform 19"/>
            <p:cNvSpPr/>
            <p:nvPr/>
          </p:nvSpPr>
          <p:spPr>
            <a:xfrm>
              <a:off x="0" y="0"/>
              <a:ext cx="421908" cy="1703153"/>
            </a:xfrm>
            <a:custGeom>
              <a:avLst/>
              <a:gdLst/>
              <a:ahLst/>
              <a:cxnLst/>
              <a:rect l="l" t="t" r="r" b="b"/>
              <a:pathLst>
                <a:path w="421908" h="1703153">
                  <a:moveTo>
                    <a:pt x="210954" y="0"/>
                  </a:moveTo>
                  <a:lnTo>
                    <a:pt x="210954" y="0"/>
                  </a:lnTo>
                  <a:cubicBezTo>
                    <a:pt x="266903" y="0"/>
                    <a:pt x="320560" y="22225"/>
                    <a:pt x="360121" y="61787"/>
                  </a:cubicBezTo>
                  <a:cubicBezTo>
                    <a:pt x="399683" y="101349"/>
                    <a:pt x="421908" y="155006"/>
                    <a:pt x="421908" y="210954"/>
                  </a:cubicBezTo>
                  <a:lnTo>
                    <a:pt x="421908" y="1492199"/>
                  </a:lnTo>
                  <a:cubicBezTo>
                    <a:pt x="421908" y="1548147"/>
                    <a:pt x="399683" y="1601804"/>
                    <a:pt x="360121" y="1641366"/>
                  </a:cubicBezTo>
                  <a:cubicBezTo>
                    <a:pt x="320560" y="1680928"/>
                    <a:pt x="266903" y="1703153"/>
                    <a:pt x="210954" y="1703153"/>
                  </a:cubicBezTo>
                  <a:lnTo>
                    <a:pt x="210954" y="1703153"/>
                  </a:lnTo>
                  <a:cubicBezTo>
                    <a:pt x="155006" y="1703153"/>
                    <a:pt x="101349" y="1680928"/>
                    <a:pt x="61787" y="1641366"/>
                  </a:cubicBezTo>
                  <a:cubicBezTo>
                    <a:pt x="22225" y="1601804"/>
                    <a:pt x="0" y="1548147"/>
                    <a:pt x="0" y="1492199"/>
                  </a:cubicBezTo>
                  <a:lnTo>
                    <a:pt x="0" y="210954"/>
                  </a:lnTo>
                  <a:cubicBezTo>
                    <a:pt x="0" y="155006"/>
                    <a:pt x="22225" y="101349"/>
                    <a:pt x="61787" y="61787"/>
                  </a:cubicBezTo>
                  <a:cubicBezTo>
                    <a:pt x="101349" y="22225"/>
                    <a:pt x="155006" y="0"/>
                    <a:pt x="210954" y="0"/>
                  </a:cubicBezTo>
                  <a:close/>
                </a:path>
              </a:pathLst>
            </a:custGeom>
            <a:grpFill/>
          </p:spPr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421908" cy="1750778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10755298" y="1901472"/>
            <a:ext cx="1638836" cy="1335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02"/>
              </a:lnSpc>
            </a:pPr>
            <a:r>
              <a:rPr lang="en-US" sz="7859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1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755298" y="4495485"/>
            <a:ext cx="1638836" cy="1335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02"/>
              </a:lnSpc>
            </a:pPr>
            <a:r>
              <a:rPr lang="en-US" sz="785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2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0755298" y="7097732"/>
            <a:ext cx="1638836" cy="1335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02"/>
              </a:lnSpc>
            </a:pPr>
            <a:r>
              <a:rPr lang="en-US" sz="7859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3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593666" y="1665402"/>
            <a:ext cx="5948366" cy="1283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  <a:spcBef>
                <a:spcPct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Родители, как  и дети с ООП, нуждаются в оказании  помощи со стороны специалистов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ea typeface="Poppins"/>
              <a:cs typeface="Times New Roman" pitchFamily="18" charset="0"/>
              <a:sym typeface="Poppins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3786150" y="3643302"/>
            <a:ext cx="5948366" cy="3027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  <a:spcBef>
                <a:spcPct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Необходимо качественно, на высоком эмоционально-деловом уровне строить консультирование родителей</a:t>
            </a:r>
          </a:p>
          <a:p>
            <a:pPr algn="r">
              <a:lnSpc>
                <a:spcPts val="3359"/>
              </a:lnSpc>
              <a:spcBef>
                <a:spcPct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  этого зависят не только взаимоотношения детский сад/родители, но и перспективы развития ребенка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ea typeface="Poppins"/>
              <a:cs typeface="Times New Roman" pitchFamily="18" charset="0"/>
              <a:sym typeface="Poppins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3593666" y="6870631"/>
            <a:ext cx="5948366" cy="17191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  <a:spcBef>
                <a:spcPct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Консультирование это планомерный, системный механизм взаимодействия организации образования с родителями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ea typeface="Poppins"/>
              <a:cs typeface="Times New Roman" pitchFamily="18" charset="0"/>
              <a:sym typeface="Poppins"/>
            </a:endParaRPr>
          </a:p>
        </p:txBody>
      </p:sp>
      <p:pic>
        <p:nvPicPr>
          <p:cNvPr id="29" name="Picture 2" descr="C:\Users\USER\Desktop\логотип 25 лет ПМПК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64" y="428592"/>
            <a:ext cx="1590378" cy="11329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66300" y="3673941"/>
            <a:ext cx="8096500" cy="1861453"/>
            <a:chOff x="0" y="0"/>
            <a:chExt cx="2132412" cy="490259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2132412" cy="490259"/>
            </a:xfrm>
            <a:custGeom>
              <a:avLst/>
              <a:gdLst/>
              <a:ahLst/>
              <a:cxnLst/>
              <a:rect l="l" t="t" r="r" b="b"/>
              <a:pathLst>
                <a:path w="2132412" h="490259">
                  <a:moveTo>
                    <a:pt x="0" y="0"/>
                  </a:moveTo>
                  <a:lnTo>
                    <a:pt x="2132412" y="0"/>
                  </a:lnTo>
                  <a:lnTo>
                    <a:pt x="2132412" y="490259"/>
                  </a:lnTo>
                  <a:lnTo>
                    <a:pt x="0" y="490259"/>
                  </a:lnTo>
                  <a:close/>
                </a:path>
              </a:pathLst>
            </a:custGeom>
            <a:grpFill/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132412" cy="547409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162800" y="3673941"/>
            <a:ext cx="8096500" cy="1861453"/>
            <a:chOff x="0" y="0"/>
            <a:chExt cx="2132412" cy="490259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2132412" cy="490259"/>
            </a:xfrm>
            <a:custGeom>
              <a:avLst/>
              <a:gdLst/>
              <a:ahLst/>
              <a:cxnLst/>
              <a:rect l="l" t="t" r="r" b="b"/>
              <a:pathLst>
                <a:path w="2132412" h="490259">
                  <a:moveTo>
                    <a:pt x="0" y="0"/>
                  </a:moveTo>
                  <a:lnTo>
                    <a:pt x="2132412" y="0"/>
                  </a:lnTo>
                  <a:lnTo>
                    <a:pt x="2132412" y="490259"/>
                  </a:lnTo>
                  <a:lnTo>
                    <a:pt x="0" y="490259"/>
                  </a:lnTo>
                  <a:close/>
                </a:path>
              </a:pathLst>
            </a:custGeom>
            <a:grpFill/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2132412" cy="547409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162800" y="5535394"/>
            <a:ext cx="8096500" cy="1861453"/>
            <a:chOff x="0" y="0"/>
            <a:chExt cx="2132412" cy="490259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2" name="Freeform 12"/>
            <p:cNvSpPr/>
            <p:nvPr/>
          </p:nvSpPr>
          <p:spPr>
            <a:xfrm>
              <a:off x="0" y="0"/>
              <a:ext cx="2132412" cy="490259"/>
            </a:xfrm>
            <a:custGeom>
              <a:avLst/>
              <a:gdLst/>
              <a:ahLst/>
              <a:cxnLst/>
              <a:rect l="l" t="t" r="r" b="b"/>
              <a:pathLst>
                <a:path w="2132412" h="490259">
                  <a:moveTo>
                    <a:pt x="0" y="0"/>
                  </a:moveTo>
                  <a:lnTo>
                    <a:pt x="2132412" y="0"/>
                  </a:lnTo>
                  <a:lnTo>
                    <a:pt x="2132412" y="490259"/>
                  </a:lnTo>
                  <a:lnTo>
                    <a:pt x="0" y="490259"/>
                  </a:lnTo>
                  <a:close/>
                </a:path>
              </a:pathLst>
            </a:custGeom>
            <a:grpFill/>
          </p:spPr>
        </p:sp>
        <p:sp>
          <p:nvSpPr>
            <p:cNvPr id="13" name="TextBox 13"/>
            <p:cNvSpPr txBox="1"/>
            <p:nvPr/>
          </p:nvSpPr>
          <p:spPr>
            <a:xfrm>
              <a:off x="0" y="-57150"/>
              <a:ext cx="2132412" cy="547409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71506" y="7072326"/>
            <a:ext cx="12316547" cy="2111113"/>
            <a:chOff x="0" y="-57150"/>
            <a:chExt cx="3243865" cy="556013"/>
          </a:xfrm>
        </p:grpSpPr>
        <p:sp>
          <p:nvSpPr>
            <p:cNvPr id="15" name="Freeform 15"/>
            <p:cNvSpPr/>
            <p:nvPr/>
          </p:nvSpPr>
          <p:spPr>
            <a:xfrm>
              <a:off x="1111453" y="8604"/>
              <a:ext cx="2132412" cy="490259"/>
            </a:xfrm>
            <a:custGeom>
              <a:avLst/>
              <a:gdLst/>
              <a:ahLst/>
              <a:cxnLst/>
              <a:rect l="l" t="t" r="r" b="b"/>
              <a:pathLst>
                <a:path w="2132412" h="490259">
                  <a:moveTo>
                    <a:pt x="0" y="0"/>
                  </a:moveTo>
                  <a:lnTo>
                    <a:pt x="2132412" y="0"/>
                  </a:lnTo>
                  <a:lnTo>
                    <a:pt x="2132412" y="490259"/>
                  </a:lnTo>
                  <a:lnTo>
                    <a:pt x="0" y="490259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57150"/>
              <a:ext cx="2132412" cy="5474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66300" y="5535394"/>
            <a:ext cx="8096500" cy="1861453"/>
            <a:chOff x="0" y="0"/>
            <a:chExt cx="2132412" cy="490259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8" name="Freeform 18"/>
            <p:cNvSpPr/>
            <p:nvPr/>
          </p:nvSpPr>
          <p:spPr>
            <a:xfrm>
              <a:off x="0" y="0"/>
              <a:ext cx="2132412" cy="490259"/>
            </a:xfrm>
            <a:custGeom>
              <a:avLst/>
              <a:gdLst/>
              <a:ahLst/>
              <a:cxnLst/>
              <a:rect l="l" t="t" r="r" b="b"/>
              <a:pathLst>
                <a:path w="2132412" h="490259">
                  <a:moveTo>
                    <a:pt x="0" y="0"/>
                  </a:moveTo>
                  <a:lnTo>
                    <a:pt x="2132412" y="0"/>
                  </a:lnTo>
                  <a:lnTo>
                    <a:pt x="2132412" y="490259"/>
                  </a:lnTo>
                  <a:lnTo>
                    <a:pt x="0" y="490259"/>
                  </a:lnTo>
                  <a:close/>
                </a:path>
              </a:pathLst>
            </a:custGeom>
            <a:grpFill/>
          </p:spPr>
        </p:sp>
        <p:sp>
          <p:nvSpPr>
            <p:cNvPr id="19" name="TextBox 19"/>
            <p:cNvSpPr txBox="1"/>
            <p:nvPr/>
          </p:nvSpPr>
          <p:spPr>
            <a:xfrm>
              <a:off x="0" y="-57150"/>
              <a:ext cx="2132412" cy="547409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32" name="Freeform 32"/>
          <p:cNvSpPr/>
          <p:nvPr/>
        </p:nvSpPr>
        <p:spPr>
          <a:xfrm flipV="1">
            <a:off x="0" y="23130"/>
            <a:ext cx="5372897" cy="2276154"/>
          </a:xfrm>
          <a:custGeom>
            <a:avLst/>
            <a:gdLst/>
            <a:ahLst/>
            <a:cxnLst/>
            <a:rect l="l" t="t" r="r" b="b"/>
            <a:pathLst>
              <a:path w="5372897" h="2276154">
                <a:moveTo>
                  <a:pt x="0" y="2276155"/>
                </a:moveTo>
                <a:lnTo>
                  <a:pt x="5372897" y="2276155"/>
                </a:lnTo>
                <a:lnTo>
                  <a:pt x="5372897" y="0"/>
                </a:lnTo>
                <a:lnTo>
                  <a:pt x="0" y="0"/>
                </a:lnTo>
                <a:lnTo>
                  <a:pt x="0" y="2276155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</p:sp>
      <p:sp>
        <p:nvSpPr>
          <p:cNvPr id="33" name="Freeform 33"/>
          <p:cNvSpPr/>
          <p:nvPr/>
        </p:nvSpPr>
        <p:spPr>
          <a:xfrm flipH="1" flipV="1">
            <a:off x="12915103" y="23731"/>
            <a:ext cx="5372897" cy="2276154"/>
          </a:xfrm>
          <a:custGeom>
            <a:avLst/>
            <a:gdLst/>
            <a:ahLst/>
            <a:cxnLst/>
            <a:rect l="l" t="t" r="r" b="b"/>
            <a:pathLst>
              <a:path w="5372897" h="2276154">
                <a:moveTo>
                  <a:pt x="5372897" y="2276155"/>
                </a:moveTo>
                <a:lnTo>
                  <a:pt x="0" y="2276155"/>
                </a:lnTo>
                <a:lnTo>
                  <a:pt x="0" y="0"/>
                </a:lnTo>
                <a:lnTo>
                  <a:pt x="5372897" y="0"/>
                </a:lnTo>
                <a:lnTo>
                  <a:pt x="5372897" y="2276155"/>
                </a:lnTo>
                <a:close/>
              </a:path>
            </a:pathLst>
          </a:custGeom>
          <a:solidFill>
            <a:schemeClr val="accent2"/>
          </a:solidFill>
        </p:spPr>
      </p:sp>
      <p:sp>
        <p:nvSpPr>
          <p:cNvPr id="34" name="TextBox 34"/>
          <p:cNvSpPr txBox="1"/>
          <p:nvPr/>
        </p:nvSpPr>
        <p:spPr>
          <a:xfrm>
            <a:off x="4064725" y="895350"/>
            <a:ext cx="10196150" cy="2476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080"/>
              </a:lnSpc>
              <a:spcBef>
                <a:spcPct val="0"/>
              </a:spcBef>
            </a:pPr>
            <a:r>
              <a:rPr lang="ru-RU" sz="6600" b="1" i="1" dirty="0" smtClean="0">
                <a:solidFill>
                  <a:srgbClr val="C00000"/>
                </a:solidFill>
                <a:latin typeface="Times New Roman" pitchFamily="18" charset="0"/>
                <a:ea typeface="Cormorant Garamond Bold Italics"/>
                <a:cs typeface="Times New Roman" pitchFamily="18" charset="0"/>
                <a:sym typeface="Cormorant Garamond Bold Italics"/>
              </a:rPr>
              <a:t>Принципы консультирования</a:t>
            </a:r>
            <a:endParaRPr lang="en-US" sz="6600" b="1" i="1" dirty="0">
              <a:solidFill>
                <a:srgbClr val="C00000"/>
              </a:solidFill>
              <a:latin typeface="Times New Roman" pitchFamily="18" charset="0"/>
              <a:ea typeface="Cormorant Garamond Bold Italics"/>
              <a:cs typeface="Times New Roman" pitchFamily="18" charset="0"/>
              <a:sym typeface="Cormorant Garamond Bold Italics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3071770" y="4286244"/>
            <a:ext cx="3993317" cy="447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ru-RU" sz="4000" kern="1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Целостность.</a:t>
            </a:r>
            <a:endParaRPr lang="ru-RU" sz="4000" kern="100" dirty="0" smtClean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7000860" y="7858144"/>
            <a:ext cx="4069246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Вариативность.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11072826" y="5929318"/>
            <a:ext cx="4069246" cy="553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Кооперация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44" name="TextBox 44"/>
          <p:cNvSpPr txBox="1"/>
          <p:nvPr/>
        </p:nvSpPr>
        <p:spPr>
          <a:xfrm>
            <a:off x="1928762" y="5929318"/>
            <a:ext cx="6362959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Конфиденциальность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10858512" y="4286244"/>
            <a:ext cx="51304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Профессиональная этика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2" descr="C:\Users\USER\Desktop\логотип 25 лет ПМП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02" y="428592"/>
            <a:ext cx="1590378" cy="11329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714712" y="1142972"/>
            <a:ext cx="11858708" cy="19943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700"/>
              </a:lnSpc>
            </a:pPr>
            <a:r>
              <a:rPr lang="ru-RU" sz="7700" b="1" dirty="0" smtClean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Психологические особенности</a:t>
            </a:r>
            <a:endParaRPr lang="en-US" sz="7700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-2488981" y="356519"/>
            <a:ext cx="5565113" cy="672181"/>
            <a:chOff x="0" y="0"/>
            <a:chExt cx="1465709" cy="17703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465709" cy="177035"/>
            </a:xfrm>
            <a:custGeom>
              <a:avLst/>
              <a:gdLst/>
              <a:ahLst/>
              <a:cxnLst/>
              <a:rect l="l" t="t" r="r" b="b"/>
              <a:pathLst>
                <a:path w="1465709" h="177035">
                  <a:moveTo>
                    <a:pt x="70949" y="0"/>
                  </a:moveTo>
                  <a:lnTo>
                    <a:pt x="1394760" y="0"/>
                  </a:lnTo>
                  <a:cubicBezTo>
                    <a:pt x="1433944" y="0"/>
                    <a:pt x="1465709" y="31765"/>
                    <a:pt x="1465709" y="70949"/>
                  </a:cubicBezTo>
                  <a:lnTo>
                    <a:pt x="1465709" y="106086"/>
                  </a:lnTo>
                  <a:cubicBezTo>
                    <a:pt x="1465709" y="145270"/>
                    <a:pt x="1433944" y="177035"/>
                    <a:pt x="1394760" y="177035"/>
                  </a:cubicBezTo>
                  <a:lnTo>
                    <a:pt x="70949" y="177035"/>
                  </a:lnTo>
                  <a:cubicBezTo>
                    <a:pt x="31765" y="177035"/>
                    <a:pt x="0" y="145270"/>
                    <a:pt x="0" y="106086"/>
                  </a:cubicBezTo>
                  <a:lnTo>
                    <a:pt x="0" y="70949"/>
                  </a:lnTo>
                  <a:cubicBezTo>
                    <a:pt x="0" y="31765"/>
                    <a:pt x="31765" y="0"/>
                    <a:pt x="70949" y="0"/>
                  </a:cubicBezTo>
                  <a:close/>
                </a:path>
              </a:pathLst>
            </a:custGeom>
            <a:solidFill>
              <a:srgbClr val="8D000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33375"/>
              <a:ext cx="1465709" cy="5104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24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476744" y="9258300"/>
            <a:ext cx="5565113" cy="672181"/>
            <a:chOff x="0" y="0"/>
            <a:chExt cx="1465709" cy="17703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65709" cy="177035"/>
            </a:xfrm>
            <a:custGeom>
              <a:avLst/>
              <a:gdLst/>
              <a:ahLst/>
              <a:cxnLst/>
              <a:rect l="l" t="t" r="r" b="b"/>
              <a:pathLst>
                <a:path w="1465709" h="177035">
                  <a:moveTo>
                    <a:pt x="70949" y="0"/>
                  </a:moveTo>
                  <a:lnTo>
                    <a:pt x="1394760" y="0"/>
                  </a:lnTo>
                  <a:cubicBezTo>
                    <a:pt x="1433944" y="0"/>
                    <a:pt x="1465709" y="31765"/>
                    <a:pt x="1465709" y="70949"/>
                  </a:cubicBezTo>
                  <a:lnTo>
                    <a:pt x="1465709" y="106086"/>
                  </a:lnTo>
                  <a:cubicBezTo>
                    <a:pt x="1465709" y="145270"/>
                    <a:pt x="1433944" y="177035"/>
                    <a:pt x="1394760" y="177035"/>
                  </a:cubicBezTo>
                  <a:lnTo>
                    <a:pt x="70949" y="177035"/>
                  </a:lnTo>
                  <a:cubicBezTo>
                    <a:pt x="31765" y="177035"/>
                    <a:pt x="0" y="145270"/>
                    <a:pt x="0" y="106086"/>
                  </a:cubicBezTo>
                  <a:lnTo>
                    <a:pt x="0" y="70949"/>
                  </a:lnTo>
                  <a:cubicBezTo>
                    <a:pt x="0" y="31765"/>
                    <a:pt x="31765" y="0"/>
                    <a:pt x="70949" y="0"/>
                  </a:cubicBezTo>
                  <a:close/>
                </a:path>
              </a:pathLst>
            </a:custGeom>
            <a:solidFill>
              <a:srgbClr val="8D000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33375"/>
              <a:ext cx="1465709" cy="5104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249"/>
                </a:lnSpc>
              </a:pPr>
              <a:endParaRPr/>
            </a:p>
          </p:txBody>
        </p:sp>
      </p:grpSp>
      <p:sp>
        <p:nvSpPr>
          <p:cNvPr id="9" name="AutoShape 9"/>
          <p:cNvSpPr/>
          <p:nvPr/>
        </p:nvSpPr>
        <p:spPr>
          <a:xfrm>
            <a:off x="4684910" y="2847139"/>
            <a:ext cx="8918179" cy="1905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TextBox 10"/>
          <p:cNvSpPr txBox="1"/>
          <p:nvPr/>
        </p:nvSpPr>
        <p:spPr>
          <a:xfrm>
            <a:off x="1448976" y="3328151"/>
            <a:ext cx="15390049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3104"/>
              </a:lnSpc>
              <a:spcBef>
                <a:spcPct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Три уровня качественных изменений в семьях воспитывающих детей с особенностями в развитии</a:t>
            </a:r>
            <a:endParaRPr lang="en-US" sz="2400" u="none" spc="71" dirty="0">
              <a:solidFill>
                <a:srgbClr val="2B2B2B"/>
              </a:solidFill>
              <a:latin typeface="Times New Roman" pitchFamily="18" charset="0"/>
              <a:ea typeface="Poppins"/>
              <a:cs typeface="Times New Roman" pitchFamily="18" charset="0"/>
              <a:sym typeface="Poppin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785886" y="4000492"/>
            <a:ext cx="6786610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Психологический уровень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ребенок с нарушениями в развитии является источником стресса для родителей, особенно матери. Этот стресс имеет пролонгированный характер, наносит отпечаток на весь жизненный уклад семьи, ведет к снижению психического тонуса, самооценки родителей, часто, к потере интереса к себе, как личности, вкуса к жизни и т.д.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428960" y="7358078"/>
            <a:ext cx="11759565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Соматический  уровень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стресс, которые испытывают родители детей с ограниченными возможностями, а чаще всего он пролонгированный, шоковый, психогенный, ведет к соматическим заболеваниям у родителей. Исследователи отмечают частые жалобы родителей на общую усталость, состояние депрессии, тоску, отсутствии сил,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сердечно-сосудистые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эндокринные заболевания, заболевания желудочно-кишечного тракта и т.д..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9215438" y="4071930"/>
            <a:ext cx="7519969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Социальный  уровень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невозможность осуществлять профессиональную деятельность (чаще всего для матерей), снижается количество и качество контактов с друзьями и родственниками, отмечается частое негативное воздействие на взаимоотношение супругов, возможны разводы и т.д..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C:\Users\USER\Desktop\логотип 25 лет ПМП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16" y="1214410"/>
            <a:ext cx="1590378" cy="11329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3503507">
            <a:off x="8249399" y="1316288"/>
            <a:ext cx="12583451" cy="6795882"/>
            <a:chOff x="0" y="0"/>
            <a:chExt cx="3314160" cy="178986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14160" cy="1789862"/>
            </a:xfrm>
            <a:custGeom>
              <a:avLst/>
              <a:gdLst/>
              <a:ahLst/>
              <a:cxnLst/>
              <a:rect l="l" t="t" r="r" b="b"/>
              <a:pathLst>
                <a:path w="3314160" h="1789862">
                  <a:moveTo>
                    <a:pt x="31378" y="0"/>
                  </a:moveTo>
                  <a:lnTo>
                    <a:pt x="3282783" y="0"/>
                  </a:lnTo>
                  <a:cubicBezTo>
                    <a:pt x="3300112" y="0"/>
                    <a:pt x="3314160" y="14048"/>
                    <a:pt x="3314160" y="31378"/>
                  </a:cubicBezTo>
                  <a:lnTo>
                    <a:pt x="3314160" y="1758484"/>
                  </a:lnTo>
                  <a:cubicBezTo>
                    <a:pt x="3314160" y="1775814"/>
                    <a:pt x="3300112" y="1789862"/>
                    <a:pt x="3282783" y="1789862"/>
                  </a:cubicBezTo>
                  <a:lnTo>
                    <a:pt x="31378" y="1789862"/>
                  </a:lnTo>
                  <a:cubicBezTo>
                    <a:pt x="14048" y="1789862"/>
                    <a:pt x="0" y="1775814"/>
                    <a:pt x="0" y="1758484"/>
                  </a:cubicBezTo>
                  <a:lnTo>
                    <a:pt x="0" y="31378"/>
                  </a:lnTo>
                  <a:cubicBezTo>
                    <a:pt x="0" y="14048"/>
                    <a:pt x="14048" y="0"/>
                    <a:pt x="31378" y="0"/>
                  </a:cubicBezTo>
                  <a:close/>
                </a:path>
              </a:pathLst>
            </a:custGeom>
            <a:solidFill>
              <a:srgbClr val="FFE9E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33375"/>
              <a:ext cx="3314160" cy="21232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24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428400" y="1493268"/>
            <a:ext cx="6830900" cy="7300465"/>
            <a:chOff x="0" y="0"/>
            <a:chExt cx="1799085" cy="192275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99085" cy="1922756"/>
            </a:xfrm>
            <a:custGeom>
              <a:avLst/>
              <a:gdLst/>
              <a:ahLst/>
              <a:cxnLst/>
              <a:rect l="l" t="t" r="r" b="b"/>
              <a:pathLst>
                <a:path w="1799085" h="1922756">
                  <a:moveTo>
                    <a:pt x="57802" y="0"/>
                  </a:moveTo>
                  <a:lnTo>
                    <a:pt x="1741283" y="0"/>
                  </a:lnTo>
                  <a:cubicBezTo>
                    <a:pt x="1756613" y="0"/>
                    <a:pt x="1771315" y="6090"/>
                    <a:pt x="1782155" y="16930"/>
                  </a:cubicBezTo>
                  <a:cubicBezTo>
                    <a:pt x="1792995" y="27770"/>
                    <a:pt x="1799085" y="42472"/>
                    <a:pt x="1799085" y="57802"/>
                  </a:cubicBezTo>
                  <a:lnTo>
                    <a:pt x="1799085" y="1864955"/>
                  </a:lnTo>
                  <a:cubicBezTo>
                    <a:pt x="1799085" y="1896878"/>
                    <a:pt x="1773206" y="1922756"/>
                    <a:pt x="1741283" y="1922756"/>
                  </a:cubicBezTo>
                  <a:lnTo>
                    <a:pt x="57802" y="1922756"/>
                  </a:lnTo>
                  <a:cubicBezTo>
                    <a:pt x="25879" y="1922756"/>
                    <a:pt x="0" y="1896878"/>
                    <a:pt x="0" y="1864955"/>
                  </a:cubicBezTo>
                  <a:lnTo>
                    <a:pt x="0" y="57802"/>
                  </a:lnTo>
                  <a:cubicBezTo>
                    <a:pt x="0" y="25879"/>
                    <a:pt x="25879" y="0"/>
                    <a:pt x="57802" y="0"/>
                  </a:cubicBezTo>
                  <a:close/>
                </a:path>
              </a:pathLst>
            </a:custGeom>
            <a:solidFill>
              <a:srgbClr val="8D2B2B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33375"/>
              <a:ext cx="1799085" cy="22561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249"/>
                </a:lnSpc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>
            <a:off x="-2185362" y="3210262"/>
            <a:ext cx="8918179" cy="1905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TextBox 12"/>
          <p:cNvSpPr txBox="1"/>
          <p:nvPr/>
        </p:nvSpPr>
        <p:spPr>
          <a:xfrm>
            <a:off x="357126" y="571468"/>
            <a:ext cx="11715832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Три группы родителей детей с ОВ</a:t>
            </a:r>
            <a:endParaRPr lang="ru-RU" sz="60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хема 13"/>
          <p:cNvGraphicFramePr/>
          <p:nvPr/>
        </p:nvGraphicFramePr>
        <p:xfrm>
          <a:off x="3048000" y="1079500"/>
          <a:ext cx="12192000" cy="81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2" descr="C:\Users\USER\Desktop\логотип 25 лет ПМПК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01784" y="0"/>
            <a:ext cx="1590378" cy="11329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736902" y="2829513"/>
            <a:ext cx="4836832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3" name="Group 13"/>
          <p:cNvGrpSpPr/>
          <p:nvPr/>
        </p:nvGrpSpPr>
        <p:grpSpPr>
          <a:xfrm rot="-3503507">
            <a:off x="15971842" y="1684952"/>
            <a:ext cx="12583451" cy="7382737"/>
            <a:chOff x="0" y="0"/>
            <a:chExt cx="3314160" cy="194442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314160" cy="1944425"/>
            </a:xfrm>
            <a:custGeom>
              <a:avLst/>
              <a:gdLst/>
              <a:ahLst/>
              <a:cxnLst/>
              <a:rect l="l" t="t" r="r" b="b"/>
              <a:pathLst>
                <a:path w="3314160" h="1944425">
                  <a:moveTo>
                    <a:pt x="31378" y="0"/>
                  </a:moveTo>
                  <a:lnTo>
                    <a:pt x="3282783" y="0"/>
                  </a:lnTo>
                  <a:cubicBezTo>
                    <a:pt x="3300112" y="0"/>
                    <a:pt x="3314160" y="14048"/>
                    <a:pt x="3314160" y="31378"/>
                  </a:cubicBezTo>
                  <a:lnTo>
                    <a:pt x="3314160" y="1913047"/>
                  </a:lnTo>
                  <a:cubicBezTo>
                    <a:pt x="3314160" y="1930376"/>
                    <a:pt x="3300112" y="1944425"/>
                    <a:pt x="3282783" y="1944425"/>
                  </a:cubicBezTo>
                  <a:lnTo>
                    <a:pt x="31378" y="1944425"/>
                  </a:lnTo>
                  <a:cubicBezTo>
                    <a:pt x="14048" y="1944425"/>
                    <a:pt x="0" y="1930376"/>
                    <a:pt x="0" y="1913047"/>
                  </a:cubicBezTo>
                  <a:lnTo>
                    <a:pt x="0" y="31378"/>
                  </a:lnTo>
                  <a:cubicBezTo>
                    <a:pt x="0" y="14048"/>
                    <a:pt x="14048" y="0"/>
                    <a:pt x="31378" y="0"/>
                  </a:cubicBezTo>
                  <a:close/>
                </a:path>
              </a:pathLst>
            </a:custGeom>
            <a:solidFill>
              <a:srgbClr val="FFE9E9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33375"/>
              <a:ext cx="3314160" cy="22777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24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 rot="-3503507">
            <a:off x="-10878133" y="751583"/>
            <a:ext cx="12583451" cy="7382737"/>
            <a:chOff x="0" y="0"/>
            <a:chExt cx="3314160" cy="194442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314160" cy="1944425"/>
            </a:xfrm>
            <a:custGeom>
              <a:avLst/>
              <a:gdLst/>
              <a:ahLst/>
              <a:cxnLst/>
              <a:rect l="l" t="t" r="r" b="b"/>
              <a:pathLst>
                <a:path w="3314160" h="1944425">
                  <a:moveTo>
                    <a:pt x="31378" y="0"/>
                  </a:moveTo>
                  <a:lnTo>
                    <a:pt x="3282783" y="0"/>
                  </a:lnTo>
                  <a:cubicBezTo>
                    <a:pt x="3300112" y="0"/>
                    <a:pt x="3314160" y="14048"/>
                    <a:pt x="3314160" y="31378"/>
                  </a:cubicBezTo>
                  <a:lnTo>
                    <a:pt x="3314160" y="1913047"/>
                  </a:lnTo>
                  <a:cubicBezTo>
                    <a:pt x="3314160" y="1930376"/>
                    <a:pt x="3300112" y="1944425"/>
                    <a:pt x="3282783" y="1944425"/>
                  </a:cubicBezTo>
                  <a:lnTo>
                    <a:pt x="31378" y="1944425"/>
                  </a:lnTo>
                  <a:cubicBezTo>
                    <a:pt x="14048" y="1944425"/>
                    <a:pt x="0" y="1930376"/>
                    <a:pt x="0" y="1913047"/>
                  </a:cubicBezTo>
                  <a:lnTo>
                    <a:pt x="0" y="31378"/>
                  </a:lnTo>
                  <a:cubicBezTo>
                    <a:pt x="0" y="14048"/>
                    <a:pt x="14048" y="0"/>
                    <a:pt x="31378" y="0"/>
                  </a:cubicBezTo>
                  <a:close/>
                </a:path>
              </a:pathLst>
            </a:custGeom>
            <a:solidFill>
              <a:srgbClr val="FFE9E9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333375"/>
              <a:ext cx="3314160" cy="22777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24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3857588" y="1242326"/>
            <a:ext cx="11001452" cy="13978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920"/>
              </a:lnSpc>
            </a:pPr>
            <a:r>
              <a:rPr lang="ru-RU" sz="7800" b="1" spc="733" dirty="0" smtClean="0">
                <a:solidFill>
                  <a:srgbClr val="8D0000"/>
                </a:solidFill>
                <a:latin typeface="Poppins Bold"/>
                <a:ea typeface="Poppins Bold"/>
                <a:cs typeface="Poppins Bold"/>
                <a:sym typeface="Poppins Bold"/>
              </a:rPr>
              <a:t>Стадии принятия </a:t>
            </a:r>
            <a:endParaRPr lang="en-US" sz="7800" b="1" spc="733" dirty="0">
              <a:solidFill>
                <a:srgbClr val="8D0000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785754" y="3000360"/>
            <a:ext cx="16053271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Родители могут «застревать» на стадии или возвращаться к предыдущей.</a:t>
            </a:r>
          </a:p>
          <a:p>
            <a:pPr lvl="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одной семье разные родители могут находиться на разных стадиях.</a:t>
            </a:r>
          </a:p>
          <a:p>
            <a:pPr lvl="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Главная задача специалистов — не «перевести» родителя на следующую стадию, а сохранить контакт и поддержать конструктивное участие в развитии ребёнка.</a:t>
            </a:r>
          </a:p>
          <a:p>
            <a:pPr lvl="0" algn="just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Эмпатия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последовательность и единая позиция команды особенно важны.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142944" y="5072062"/>
            <a:ext cx="3357586" cy="192882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ОТРИЦАНИЕ 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286480" y="5000624"/>
            <a:ext cx="3357586" cy="192882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ГНЕВ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1430016" y="4857748"/>
            <a:ext cx="3357586" cy="192882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ТОРГ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1072826" y="7500954"/>
            <a:ext cx="3357586" cy="192882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ДЕПРЕССИЯ 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714844" y="7572392"/>
            <a:ext cx="3357586" cy="192882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ПРИНЯТИЕ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трелка вправо 28"/>
          <p:cNvSpPr/>
          <p:nvPr/>
        </p:nvSpPr>
        <p:spPr>
          <a:xfrm>
            <a:off x="4857720" y="5572128"/>
            <a:ext cx="1357322" cy="71438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>
            <a:off x="9929818" y="5500690"/>
            <a:ext cx="1357322" cy="71438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>
            <a:off x="12573024" y="6858012"/>
            <a:ext cx="1071570" cy="71438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лево 31"/>
          <p:cNvSpPr/>
          <p:nvPr/>
        </p:nvSpPr>
        <p:spPr>
          <a:xfrm>
            <a:off x="8643934" y="8072458"/>
            <a:ext cx="1714512" cy="714380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Picture 2" descr="C:\Users\USER\Desktop\логотип 25 лет ПМП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29" y="566495"/>
            <a:ext cx="1590378" cy="11329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1255</Words>
  <Application>Microsoft Office PowerPoint</Application>
  <PresentationFormat>Произвольный</PresentationFormat>
  <Paragraphs>188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1" baseType="lpstr">
      <vt:lpstr>Arial</vt:lpstr>
      <vt:lpstr>Calibri</vt:lpstr>
      <vt:lpstr>Canva Sans Bold</vt:lpstr>
      <vt:lpstr>Times New Roman</vt:lpstr>
      <vt:lpstr>Poppins Bold</vt:lpstr>
      <vt:lpstr>Poppins</vt:lpstr>
      <vt:lpstr>League Spartan</vt:lpstr>
      <vt:lpstr>Cormorant Garamond Bold Italics</vt:lpstr>
      <vt:lpstr>Roboto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Agile Project Workflow Infographic Presentation</dc:title>
  <dc:creator>USER</dc:creator>
  <cp:lastModifiedBy>USER</cp:lastModifiedBy>
  <cp:revision>53</cp:revision>
  <dcterms:created xsi:type="dcterms:W3CDTF">2006-08-16T00:00:00Z</dcterms:created>
  <dcterms:modified xsi:type="dcterms:W3CDTF">2026-03-16T11:14:37Z</dcterms:modified>
  <dc:identifier>DAHAQI4zIUU</dc:identifier>
</cp:coreProperties>
</file>