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309" r:id="rId3"/>
    <p:sldId id="311" r:id="rId4"/>
    <p:sldId id="310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0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90" autoAdjust="0"/>
    <p:restoredTop sz="94660"/>
  </p:normalViewPr>
  <p:slideViewPr>
    <p:cSldViewPr>
      <p:cViewPr>
        <p:scale>
          <a:sx n="96" d="100"/>
          <a:sy n="96" d="100"/>
        </p:scale>
        <p:origin x="-2076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E5BE53-016C-4810-AB26-C7B0EEA84A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598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9A33-B7F3-4621-AFD2-8740D4D3A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E4A4-E581-48C5-BFC9-05FEB838E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F2E3-BF6F-446D-84F6-C0A5AA922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C2280-C61D-409D-B249-1D32F630B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F51B-DCD6-4431-BCB0-C73E7F24A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CEFE-B8F6-470D-B66F-24E58B8F80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8FC7-F6C4-4D6D-8BBA-F6CF2F567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2D018-7AC3-4F1D-8901-965E1142F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E86-B7D4-4267-A068-EE1BD12EF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944A-0A34-4933-AFDB-B5B1C1E50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DD4-A510-4D83-9829-8AAF80A5A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CC506-D1F8-47F2-9F20-71944BD44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14313" y="1643050"/>
            <a:ext cx="8929687" cy="3000375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Секция руководителей ПМПК </a:t>
            </a:r>
            <a:b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рамках методического дня на тему</a:t>
            </a:r>
            <a:b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ru-RU" sz="3600" b="1" dirty="0" smtClean="0">
                <a:solidFill>
                  <a:schemeClr val="tx2"/>
                </a:solidFill>
              </a:rPr>
              <a:t>Специфика оказания консультативной помощи родителям в ПМПК</a:t>
            </a:r>
            <a: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”</a:t>
            </a:r>
            <a:br>
              <a:rPr lang="kk-KZ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kk-KZ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14480" y="214290"/>
            <a:ext cx="6027737" cy="1000125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КГУ “Карагандинская областная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психолого-медико-педагогическая консультация” управления образования Карагандинской области</a:t>
            </a:r>
            <a:endParaRPr lang="kk-KZ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gray">
          <a:xfrm>
            <a:off x="4357686" y="1285860"/>
            <a:ext cx="2971800" cy="76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/>
          </a:p>
        </p:txBody>
      </p:sp>
      <p:pic>
        <p:nvPicPr>
          <p:cNvPr id="8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7429520" y="6143644"/>
            <a:ext cx="128588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Казахстан, </a:t>
            </a:r>
            <a:endParaRPr lang="kk-KZ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г.Караганда</a:t>
            </a:r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86050" y="4786322"/>
            <a:ext cx="36610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Ержолова Жанар Аскербековна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kk-KZ" sz="16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lang="kk-KZ" sz="16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Ученик, окончивший  9 класс общеобразовательной  школы по индивидуальной учебной программе.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  Продолжить </a:t>
            </a:r>
            <a:r>
              <a:rPr lang="ru-RU" dirty="0" smtClean="0"/>
              <a:t>обучение в 10 классе общеобразовательной школы.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142984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типовой учебной программе технического и профессионального образования для лиц с особыми образовательными потребностями.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latin typeface="Times New Roman"/>
                          <a:ea typeface="Calibri"/>
                          <a:cs typeface="Times New Roman"/>
                        </a:rPr>
                        <a:t>(Запрос не удовлетворяется.)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Приказ </a:t>
                      </a:r>
                      <a:r>
                        <a:rPr lang="kk-KZ" sz="1400" b="1" dirty="0">
                          <a:latin typeface="Times New Roman"/>
                          <a:ea typeface="Calibri"/>
                          <a:cs typeface="Times New Roman"/>
                        </a:rPr>
                        <a:t>МОН РК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от 12 января 2022 года № 4 «Об утверждении Правил оценки особых образовательных потребностей»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Инструктивно-методическое письмо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 Правилам оценки особых образовательных потребностей.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П.1.2.Индивидуализация учебных программ осуществляется на ступенях начального и основного среднего образования.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Calibri"/>
                          <a:cs typeface="Times New Roman"/>
                        </a:rPr>
                        <a:t>Проводится разъяснительная работа с администрацией школы и родителями следующего содержания: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1.Решение вопроса итоговой аттестации и обучения в 10-11 классе по типовой общеобразовательной программе находится в компетенции педагогического совета общеобразовательной школы (на основании приказа МОН РК от 18 марта 2008 года № 125).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2) Индивидуализация учебных общеобразовательных программ в 10-11 классах не предусмотрена согласно приказа МОН РК от 12 января 2022 года № 4.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Ученик, обучающийся на дому, окончивший 9 класс по специальной учебной программе для детей с легкими / умеренными нарушениями интеллекта в общеобразовательной школе.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Продолжить обучение в 10 классе на дому в общеобразовательной школе.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142984"/>
          <a:ext cx="8001056" cy="4525142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специальной учебной программе для детей с легким / умеренным нарушением интеллекта основного среднего образования в условиях общего класса общеобразовательной школы.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Внимание! Согласно заключению ВКК организуется обучение на дому.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 внесении изменений и дополнений в приказ Министра образования и науки  Республики Казах стан от 8 ноября 2012 года №500 «Об утверждении типовых учебных планов начального, основного среднего, общего среднего образования Республики Казахстан»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РК от 12 августа 2022 года №365.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Типовой учебный план основного среднего образования для обучающихся с особыми образовательными потребностями с русским языком обучения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Глава 10. Типовой учебный план основного среднего образования для индивидуального бесплатного обучения на дому учащихся с легкими нарушениями интеллекта с русским языком обучения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Глава 11. Типовой учебный план основного среднего образования для индивидуального бесплатного обучения на дому учащихся с умеренными нарушениями интеллекта с русским языком обучения.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6 лет, жалобы на нарушение звукопроизношения.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   Получение </a:t>
            </a:r>
            <a:r>
              <a:rPr lang="ru-RU" dirty="0" smtClean="0"/>
              <a:t>помощи логопеда в условиях КППК.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285860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Заключение ПМПК: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Фонетическое недоразвитие речи.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Или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Фонетико-фонематическое недоразвитие речи.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Или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Нерезко выраженное общее недоразвитие речи.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общеобразовательной учебной программе в условиях общего класса общеобразовательной школы.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Занятия с логопедом.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(Запрос не удовлетворяется)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Об утверждении Типовых правил деятельности организаций дошкольного, среднего, технического и профессионального,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образования, дополнительного образования соответствующих типов и видов.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Республики Казахстан от 31 августа 2022 года №385.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 Типовые правила деятельности специальных организаций образования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Глава 4. Порядок деятельности кабинетов психолого-педагогической коррекции.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План коррекционных занятий предусматривает такие речевые нарушения как ОНР I, II, III уровня.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10 лет, ранее в ПМПК уже было определено интеллектуальное состояние как тяжелое нарушение интеллекта.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Начать обучение </a:t>
            </a: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 smtClean="0"/>
              <a:t>школе.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285860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Комплексная психолого-педагогическая и медико-социальная помощь в условиях реабилитационного центра (РЦ) по индивидуально-развивающей и коррекционно-развивающей программе, реализуемой: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/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дефектологом,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/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/ В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 соответствии с планом коррекционных занятий РЦ.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Об утверждении Типовых правил деятельности организаций дошкольного, среднего, технического и профессионального,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образования, дополнительного образования соответствующих типов и видов.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Республики Казахстан от 31 августа 2022 года №385.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 Типовые правила деятельности специальных организаций образования.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Параграф 5. Порядок деятельности специальных школ для детей с нарушением интеллекта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latin typeface="Calibri"/>
                          <a:ea typeface="Calibri"/>
                          <a:cs typeface="Times New Roman"/>
                        </a:rPr>
                        <a:t>      74. В специальную школу/классы для детей с нарушением интеллекта принимаются </a:t>
                      </a:r>
                      <a:r>
                        <a:rPr lang="ru-RU" sz="1400" spc="5" dirty="0" smtClean="0">
                          <a:latin typeface="Calibri"/>
                          <a:ea typeface="Calibri"/>
                          <a:cs typeface="Times New Roman"/>
                        </a:rPr>
                        <a:t>дети:</a:t>
                      </a:r>
                      <a:endParaRPr lang="ru-RU" sz="1400" spc="5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spc="5" dirty="0" smtClean="0">
                          <a:latin typeface="Calibri"/>
                          <a:ea typeface="Calibri"/>
                          <a:cs typeface="Times New Roman"/>
                        </a:rPr>
                        <a:t>            1)</a:t>
                      </a:r>
                      <a:r>
                        <a:rPr lang="ru-RU" sz="1400" spc="5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spc="5" dirty="0" smtClean="0">
                          <a:latin typeface="Calibri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400" spc="5" dirty="0">
                          <a:latin typeface="Calibri"/>
                          <a:ea typeface="Calibri"/>
                          <a:cs typeface="Times New Roman"/>
                        </a:rPr>
                        <a:t>легкими нарушениями интеллекта (легкой умственной отсталостью);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latin typeface="Calibri"/>
                          <a:ea typeface="Calibri"/>
                          <a:cs typeface="Times New Roman"/>
                        </a:rPr>
                        <a:t>      2) с умеренными нарушениями интеллекта (умеренной умственной отсталостью).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с жалобами на трудности передвижения в школе в связи с нарушением опорно-двигательного аппарата.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Получение услуг педагога-ассистента.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285860"/>
          <a:ext cx="8001056" cy="4679257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Calibri"/>
                          <a:cs typeface="Times New Roman"/>
                        </a:rPr>
                        <a:t>Заключение: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Нарушение опорно-двигательного аппарата: передвигающийся с помощью специальных средств передвижения и (или) технических компенсаторных (вспомогательных) средств.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i="1" dirty="0">
                          <a:latin typeface="Times New Roman"/>
                          <a:ea typeface="Calibri"/>
                          <a:cs typeface="Times New Roman"/>
                        </a:rPr>
                        <a:t>ЛИБО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Нарушение опорно-двигательного аппарата: самостоятельно не передвигающийся, требующий помощи сопровождающего лица.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Сопровождение учащегося педагогом-ассистентом в связи с ограничением его самостоятельной деятельности по состоянию здоровья.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Приказ Министра образования и науки Республики Казахстан от 31 марта 2022 года № 121 «О внесении изменений в приказ Министра образования и науки Республики Казахстан от 13 июля 2009 года № 338 «Об утверждении Типовых квалификационных характеристик должностей педагогических работников и приравненных к ним лиц»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Параграф 11. Педагог-ассистент организации образования.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Педагог-ассистент «оказывает помощь детям с особыми образовательными потребностями во время организованной учебной и иной деятельности в организации образования, в случае, когда их самостоятельная деятельность ограничена </a:t>
                      </a: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по состоянию здоровья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 и особенностям поведения.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 приеме ребенок 7 лет. Закончил обучение в 1-ом классе общеобразовательной школы. Жалобы на не освоение учебной программы за первый класс.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Причины</a:t>
            </a:r>
            <a:r>
              <a:rPr lang="ru-RU" dirty="0" smtClean="0"/>
              <a:t>: многочисленные пропуски по болезни, трудности в обучении.</a:t>
            </a:r>
          </a:p>
          <a:p>
            <a:pPr>
              <a:buNone/>
            </a:pPr>
            <a:r>
              <a:rPr lang="ru-RU" dirty="0" smtClean="0"/>
              <a:t>	В ПМПК обращаются впервые.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Повторное обучение в первом  классе.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Ребенок 10 лет с нарушением общения и социального взаимодействия, обучающийся по адаптированной общеобразовательной </a:t>
            </a:r>
            <a:r>
              <a:rPr lang="ru-RU" dirty="0" smtClean="0"/>
              <a:t>программе</a:t>
            </a:r>
            <a:r>
              <a:rPr lang="ru-RU" dirty="0" smtClean="0"/>
              <a:t>. </a:t>
            </a:r>
            <a:r>
              <a:rPr lang="ru-RU" dirty="0" smtClean="0"/>
              <a:t>                      Нарушения </a:t>
            </a:r>
            <a:r>
              <a:rPr lang="ru-RU" dirty="0" smtClean="0"/>
              <a:t>или трудности в поведении школа не отмечает, на обследовании также не выявлено. Ранее в течение 2 лет было сопровождение педагогом-ассистентом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   Продолжить </a:t>
            </a:r>
            <a:r>
              <a:rPr lang="ru-RU" dirty="0" smtClean="0"/>
              <a:t>получать </a:t>
            </a:r>
            <a:r>
              <a:rPr lang="ru-RU" dirty="0" smtClean="0"/>
              <a:t>                услуги </a:t>
            </a:r>
            <a:r>
              <a:rPr lang="ru-RU" dirty="0" smtClean="0"/>
              <a:t>педагога-ассистента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071546"/>
          <a:ext cx="8001056" cy="5398902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Запрос не удовлетворяется.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Приказ </a:t>
                      </a:r>
                      <a:r>
                        <a:rPr lang="kk-KZ" sz="1400" b="1" dirty="0">
                          <a:latin typeface="Times New Roman"/>
                          <a:ea typeface="Calibri"/>
                          <a:cs typeface="Times New Roman"/>
                        </a:rPr>
                        <a:t>МОН РК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от 12 января 2022 года № 4 «Об утверждении Правил оценки особых образовательных потребностей»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Инструктивно-методическое письмо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 Правилам оценки особых образовательных потребностей.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6. Индивидуальное сопровождение педагогом-ассистентом рекомендуется учащимся с нарушениями поведения, проявляющимися: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1) неспособностью ребенка выполнять правила поведения на уроке: не может усидеть за партой, встает, ходит по классу; не выполняет требований учителя;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2) трудностями восприятия или понимания фронтальных инструкций и словесных объяснений педагога, когда требуется постоянная индивидуальная помощь и поддержка педагога для обеспечения понимания учеником того, что нужно делать;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3) трудностями самоорганизации и самоконтроля на уроке: обучающийся не может сам подготовиться к уроку, не включается в работу класса без помощи взрослого, не выполняет классных заданий;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4) поведенческими и эмоциональными нарушениями: ученик говорит вслух, смеется без видимой причины, кричит, плачет, отвлекает детей и мешает работе класса</a:t>
                      </a: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/группы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; проявляет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самоагрессиюи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/или агрессию по отношению к одноклассникам, педагогам, другим людям </a:t>
                      </a: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бьет, кусает, бросает предметы и пр.).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Учащийся специальной школы-интерната. Жалобы на трудности освоения программы, нарушение речи.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spcBef>
                <a:spcPts val="0"/>
              </a:spcBef>
              <a:buNone/>
            </a:pPr>
            <a:r>
              <a:rPr lang="ru-RU" dirty="0" smtClean="0"/>
              <a:t>Получение помощи </a:t>
            </a:r>
            <a:endParaRPr lang="ru-RU" dirty="0" smtClean="0"/>
          </a:p>
          <a:p>
            <a:pPr algn="ctr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 smtClean="0"/>
              <a:t>условиях КППК или РЦ в летний период.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428736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Запрос не удовлетворяется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Об утверждении Типовых правил деятельности организаций дошкольного, среднего, технического и профессионального,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образования, дополнительного образования соответствующих типов и видов.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Республики Казахстан от 31 августа 2022 года №385.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 Типовые правила деятельности специальных организаций образования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Bef>
                          <a:spcPts val="625"/>
                        </a:spcBef>
                        <a:spcAft>
                          <a:spcPts val="375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Глава 4. Порядок деятельности кабинетов психолого-педагогической коррекции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latin typeface="Times New Roman"/>
                          <a:ea typeface="Calibri"/>
                          <a:cs typeface="Times New Roman"/>
                        </a:rPr>
                        <a:t>135. КППК оказывает комплексную психолого-педагогическую помощь детям с нарушениями в психофизическом развитии в возрасте от рождения до 18 лет, за исключением детей, посещающих другие специальные организации образования.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5 лет  с нарушением общения и социального взаимодействия.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Получение ЛФК в условиях КППК, </a:t>
            </a:r>
            <a:r>
              <a:rPr lang="ru-RU" dirty="0" smtClean="0"/>
              <a:t>              т.к</a:t>
            </a:r>
            <a:r>
              <a:rPr lang="ru-RU" dirty="0" smtClean="0"/>
              <a:t>. со слов мамы «ходит на цыпочках». 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214422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Запрос не удовлетворяется.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Об утверждении Типовых правил деятельности организаций дошкольного, среднего, технического и профессионального,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образования, дополнительного образования соответствующих типов и видов.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Республики Казахстан от 31 августа 2022 года №385.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 Типовые правила деятельности специальных организаций образования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Глава 4. Порядок деятельности кабинетов психолого-педагогической коррекции.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План коррекционных занятий предусматривает занятия ЛФК для детей с нарушениями опорно-двигательного аппарата, либо по показаниям.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дошкольного возраста, с общим недоразвитием речи  </a:t>
            </a:r>
            <a:r>
              <a:rPr lang="en-US" dirty="0" smtClean="0"/>
              <a:t>II </a:t>
            </a:r>
            <a:r>
              <a:rPr lang="ru-RU" dirty="0" smtClean="0"/>
              <a:t>или </a:t>
            </a:r>
            <a:r>
              <a:rPr lang="en-US" dirty="0" smtClean="0"/>
              <a:t>III</a:t>
            </a:r>
            <a:r>
              <a:rPr lang="ru-RU" dirty="0" smtClean="0"/>
              <a:t> уровня, посещает детский сад,  где есть учитель-логопед  (СППС).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  Получение </a:t>
            </a:r>
            <a:r>
              <a:rPr lang="ru-RU" dirty="0" smtClean="0"/>
              <a:t>помощи логопеда в </a:t>
            </a:r>
            <a:r>
              <a:rPr lang="ru-RU" dirty="0" smtClean="0"/>
              <a:t>условиях КППК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071546"/>
          <a:ext cx="8001056" cy="4212913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Запрос не удовлетворяется.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Правила психолого-педагогического сопровождения в организациях дошкольного, среднего, технического и профессионального,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послесреднего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образования, дополнительного образования.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Приложение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 приказу Министра образования и науки Республики </a:t>
                      </a:r>
                      <a:r>
                        <a:rPr lang="ru-RU" sz="1400" b="1" dirty="0" err="1">
                          <a:latin typeface="Times New Roman"/>
                          <a:ea typeface="Calibri"/>
                          <a:cs typeface="Times New Roman"/>
                        </a:rPr>
                        <a:t>Казахстанот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 12 января 2022 года № 6.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2. Порядок психолого-педагогического сопровождения в организациях образования: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Психолого-педагогическое сопровождение детей с ограниченными возможностями осуществляется воспитателями/педагогами в процессе занятий/уроков, а также специальными педагогами, психологами, социальными педагогами, педагогами-ассистентами при организации индивидуальных, групповых и подгрупповых занятий на основе оценки особых образовательных потребностей и рекомендаций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психолого-медико-педагогических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консультаций.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6 лет, с нарушением поведения и умеренным нарушением интеллекта.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   Получение </a:t>
            </a:r>
            <a:r>
              <a:rPr lang="ru-RU" dirty="0" smtClean="0"/>
              <a:t>помощи в условиях Центра поддержки детей с аутизмом.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071546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Запрос не удовлетворяется.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Об утверждении Типовых правил деятельности организаций дошкольного, среднего, технического и профессионального,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образования, дополнительного образования соответствующих типов и видов. 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Республики Казахстан от 31 августа 2022 года №385. </a:t>
                      </a: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 Типовые правила деятельности специальных организаций образования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Глава 6. Порядок деятельности Центра поддержки детей с аутизмом (расстройствами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аутистического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спектра)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194. Аутизм-центр оказывает психолого-педагогическую поддержку детям с аутизмом (расстройствами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аутистического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спектра).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000108"/>
          <a:ext cx="8001056" cy="5261234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latin typeface="Times New Roman"/>
                          <a:ea typeface="Calibri"/>
                          <a:cs typeface="Times New Roman"/>
                        </a:rPr>
                        <a:t>В зависимости от заключения следующие рекомендации: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latin typeface="Times New Roman"/>
                          <a:ea typeface="Calibri"/>
                          <a:cs typeface="Times New Roman"/>
                        </a:rPr>
                        <a:t>1 вариант -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общеобразовательной 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учебной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программе 1-го класса (повторно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) в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условиях общего класса общеобразовательной школы.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latin typeface="Times New Roman"/>
                          <a:ea typeface="Calibri"/>
                          <a:cs typeface="Times New Roman"/>
                        </a:rPr>
                        <a:t>2 вариант -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адаптированной общеобразовательной </a:t>
                      </a:r>
                      <a:r>
                        <a:rPr lang="kk-KZ" sz="1600" i="1" dirty="0">
                          <a:latin typeface="Times New Roman"/>
                          <a:ea typeface="Calibri"/>
                          <a:cs typeface="Times New Roman"/>
                        </a:rPr>
                        <a:t>учебной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программе 1-го класса (повторно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) в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условиях общего класса общеобразовательной школы.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ru-RU" sz="1600" b="1" dirty="0">
                          <a:latin typeface="Calibri"/>
                          <a:ea typeface="Calibri"/>
                          <a:cs typeface="Times New Roman"/>
                        </a:rPr>
          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Приложение 1 к приказу Министра образования и науки Республики Казахстан от 18 марта 2008 года № 125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 fontAlgn="base">
                        <a:spcAft>
                          <a:spcPts val="180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Глава 2. Порядок проведения текущего контроля успеваемости обучающихся.</a:t>
                      </a:r>
                    </a:p>
                    <a:p>
                      <a:pPr algn="just" fontAlgn="base">
                        <a:spcAft>
                          <a:spcPts val="1800"/>
                        </a:spcAft>
                      </a:pPr>
                      <a:r>
                        <a:rPr lang="ru-RU" sz="1600" spc="5" dirty="0">
                          <a:latin typeface="Calibri"/>
                          <a:ea typeface="Calibri"/>
                          <a:cs typeface="Times New Roman"/>
                        </a:rPr>
                        <a:t>29. Обучающиеся 1 класса не оставляются на повторный год обучения, за исключением обучающихся, которым рекомендован повторный год обучения по заключению психолого-медико-педагогической консультации по заявлению родителей или иных законных представителей.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Aft>
                          <a:spcPts val="1800"/>
                        </a:spcAft>
                      </a:pPr>
                      <a:r>
                        <a:rPr lang="ru-RU" sz="1600" spc="5" dirty="0">
                          <a:latin typeface="Calibri"/>
                          <a:ea typeface="Calibri"/>
                          <a:cs typeface="Times New Roman"/>
                        </a:rPr>
                        <a:t>Повторный курс обучения в 1 классе оформляется решением педагогического совета.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№15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Ребенок с </a:t>
            </a:r>
            <a:r>
              <a:rPr lang="ru-RU" dirty="0" err="1" smtClean="0"/>
              <a:t>кохлеарным</a:t>
            </a:r>
            <a:r>
              <a:rPr lang="ru-RU" dirty="0" smtClean="0"/>
              <a:t> </a:t>
            </a:r>
            <a:r>
              <a:rPr lang="ru-RU" dirty="0" err="1" smtClean="0"/>
              <a:t>имплантом</a:t>
            </a:r>
            <a:r>
              <a:rPr lang="ru-RU" dirty="0" smtClean="0"/>
              <a:t> перед началом обучения в 1-ом классе.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Выявлено</a:t>
            </a:r>
            <a:r>
              <a:rPr lang="ru-RU" dirty="0" smtClean="0"/>
              <a:t>: Задержка психического развития. Нарушение речи: Общее недоразвитие речи II уровня.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    Обучение </a:t>
            </a:r>
            <a:r>
              <a:rPr lang="ru-RU" dirty="0" smtClean="0"/>
              <a:t>ребенка </a:t>
            </a:r>
            <a:r>
              <a:rPr lang="ru-RU" dirty="0" smtClean="0"/>
              <a:t>в </a:t>
            </a:r>
            <a:r>
              <a:rPr lang="ru-RU" dirty="0" smtClean="0"/>
              <a:t>общеобразовательной школе.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071546"/>
          <a:ext cx="8001056" cy="5334894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адаптированной общеобразовательной учебной программе начального образования в условиях общего класса общеобразовательной школы.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Специальная психолого-педагогическая поддержка: учителем-логопедом.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Calibri"/>
                          <a:cs typeface="Times New Roman"/>
                        </a:rPr>
                        <a:t>А также выдается второе заключение со следующей рекомендацией: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Комплексная психолого-педагогическая помощь в условиях кабинета психолого-педагогической коррекции (КППК) по индивидуально-развивающей и коррекционно-развивающей программе, реализуемой: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/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сурдопедагогом,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/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/ В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 соответствии с планом коррекционных занятий КППК.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Об утверждении Типовых правил деятельности организаций дошкольного, среднего, технического и профессионального, </a:t>
                      </a:r>
                      <a:r>
                        <a:rPr lang="ru-RU" sz="1400" b="1" dirty="0" err="1">
                          <a:latin typeface="Calibri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 образования, дополнительного образования соответствующих типов и видов.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Приказ Министра Просвещения Республики Казахстан от 31 августа 2022 года №385. </a:t>
                      </a: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 Типовые правила деятельности специальных организаций образования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Глава 4. Порядок деятельности кабинетов психолого-педагогической коррекции.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latin typeface="Times New Roman"/>
                          <a:ea typeface="Calibri"/>
                          <a:cs typeface="Times New Roman"/>
                        </a:rPr>
                        <a:t>135. КППК оказывает комплексную психолого-педагогическую помощь детям с нарушениями в психофизическом развитии в возрасте от рождения до 18 лет, за исключением детей, посещающих другие специальные организации образования.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285728"/>
            <a:ext cx="8229600" cy="584041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Благодарю за внимание!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00042"/>
            <a:ext cx="1585677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 приеме ребенок 8 лет. Обучается по специальной учебной программе для детей с легким нарушением интеллекта в соответствии с заключением ПМПК в специальной школе-интернате. </a:t>
            </a:r>
          </a:p>
          <a:p>
            <a:pPr>
              <a:buNone/>
            </a:pPr>
            <a:r>
              <a:rPr lang="ru-RU" dirty="0" smtClean="0"/>
              <a:t>	Жалобы на трудности усвоения программы. 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Повторное обучение </a:t>
            </a: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в первом  </a:t>
            </a:r>
            <a:r>
              <a:rPr lang="ru-RU" dirty="0" smtClean="0"/>
              <a:t>классе.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45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142984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специальной </a:t>
                      </a:r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учебной 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программе для детей с умеренным нарушением интеллекта начального образования в условиях специальной школы для детей с нарушением интеллекта.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(Запрос не удовлетворяется, изменяются рекомендации)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Типовые правила деятельности организаций среднего образования (начального, основного среднего и общего среднего)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Приложение 2 к приказу Министра просвещения Республики Казахстан от 31 августа 2022 года № 385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Приложение 6. Типовые правила деятельности специальных организаций образования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 Глава 3. Порядок деятельности специальных школ, специальных школ-интернатов, специальных комплексов "детский сад-школа-интернат", специальных комплексов "школа-интернат-колледж"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530"/>
                        </a:spcBef>
                        <a:spcAft>
                          <a:spcPts val="320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 Параграф 5. Порядок деятельности специальных школ для детей с нарушением интеллекта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latin typeface="Times New Roman"/>
                          <a:ea typeface="Calibri"/>
                          <a:cs typeface="Times New Roman"/>
                        </a:rPr>
                        <a:t> 82. Обучающиеся специальной школы для детей с нарушением интеллекта на второй год (повторное обучение) не оставляются.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 приеме ребенок, обучающийся по индивидуальной учебной программе в соответствии с заключением ПМПК в общеобразовательной школе.</a:t>
            </a:r>
          </a:p>
          <a:p>
            <a:r>
              <a:rPr lang="ru-RU" dirty="0" smtClean="0"/>
              <a:t>Жалобы: трудности усвоения индивидуальной учебной программы.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buNone/>
            </a:pPr>
            <a:r>
              <a:rPr lang="ru-RU" dirty="0" smtClean="0"/>
              <a:t>Повторное обучение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первом  классе.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1071546"/>
          <a:ext cx="8001056" cy="4779142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индивидуальной </a:t>
                      </a:r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учебной 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программе начального образования в условиях общего класса общеобразовательной школы.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latin typeface="Times New Roman"/>
                          <a:ea typeface="Calibri"/>
                          <a:cs typeface="Times New Roman"/>
                        </a:rPr>
                        <a:t>(Запрос не удовлетворяется)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i="1" dirty="0">
                          <a:latin typeface="Times New Roman"/>
                          <a:ea typeface="Calibri"/>
                          <a:cs typeface="Times New Roman"/>
                        </a:rPr>
                        <a:t>Внимание! В случае изменения состояния интеллектуального развития на «тяжелое нарушение интеллекта» даются рекомендации на посещение РЦ либо КППК.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kk-KZ" sz="1400" b="1" dirty="0">
                          <a:latin typeface="Calibri"/>
                          <a:ea typeface="Calibri"/>
                          <a:cs typeface="Times New Roman"/>
                        </a:rPr>
                        <a:t>Методические рекомендации «Психолого-педагогическое сопровождение детей с особыми образовательными потребностями в обшеобразовательной школе». 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kk-KZ" sz="1400" b="1" dirty="0">
                          <a:latin typeface="Calibri"/>
                          <a:ea typeface="Calibri"/>
                          <a:cs typeface="Times New Roman"/>
                        </a:rPr>
                        <a:t>Елисеева И.Г., Ерсарина А.К., 2019г.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kk-KZ" sz="1400" b="0" dirty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400" b="0" dirty="0" err="1">
                          <a:latin typeface="Calibri"/>
                          <a:ea typeface="Calibri"/>
                          <a:cs typeface="Times New Roman"/>
                        </a:rPr>
                        <a:t>ндивидуальная</a:t>
                      </a: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 учебная программа - учебная программа, составленная с учетом индивидуальных возможностей ученика с нарушением интеллекта;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Для школьников с нарушениями интеллекта, включенных в общий класс, составляются индивидуальные учебные программы на основе Типовых специальных учебных программ для обучающихся с нарушениями интеллекта и возможностей ученика.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 fontAlgn="base">
                        <a:spcBef>
                          <a:spcPts val="760"/>
                        </a:spcBef>
                        <a:spcAft>
                          <a:spcPts val="455"/>
                        </a:spcAft>
                      </a:pPr>
                      <a:r>
                        <a:rPr lang="ru-RU" sz="1400" b="0" dirty="0">
                          <a:latin typeface="Calibri"/>
                          <a:ea typeface="Calibri"/>
                          <a:cs typeface="Times New Roman"/>
                        </a:rPr>
                        <a:t>Обучение ученика по индивидуальным программам может осуществляться в общем классе в сочетании с изучением основных общеобразовательных предметов (математика, родной язык и чтение) на индивидуальных занятиях со специальным педагогом в кабинете психолого-педагогической поддержки.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№4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Ученик,  окончивший 9 класс общеобразовательной школы по адаптированной общеобразовательной учебной программе.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Запрос родителей:</a:t>
            </a:r>
          </a:p>
          <a:p>
            <a:pPr algn="ctr">
              <a:spcBef>
                <a:spcPts val="0"/>
              </a:spcBef>
              <a:buNone/>
            </a:pPr>
            <a:r>
              <a:rPr lang="ru-RU" dirty="0" smtClean="0"/>
              <a:t> Продолжить </a:t>
            </a:r>
            <a:r>
              <a:rPr lang="ru-RU" dirty="0" smtClean="0"/>
              <a:t>обучение </a:t>
            </a:r>
            <a:endParaRPr lang="ru-RU" dirty="0" smtClean="0"/>
          </a:p>
          <a:p>
            <a:pPr algn="ctr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 smtClean="0"/>
              <a:t>10 классе общеобразовательной школы.</a:t>
            </a:r>
            <a:endParaRPr lang="ru-RU" dirty="0"/>
          </a:p>
        </p:txBody>
      </p:sp>
      <p:pic>
        <p:nvPicPr>
          <p:cNvPr id="5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1071546"/>
          <a:ext cx="8001056" cy="4106376"/>
        </p:xfrm>
        <a:graphic>
          <a:graphicData uri="http://schemas.openxmlformats.org/drawingml/2006/table">
            <a:tbl>
              <a:tblPr/>
              <a:tblGrid>
                <a:gridCol w="2941772"/>
                <a:gridCol w="5059284"/>
              </a:tblGrid>
              <a:tr h="278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Рекомендации ПМПК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Основания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Обучение по типовой учебной программе технического и профессионального образования для лиц с особыми образовательными потребностями.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latin typeface="Times New Roman"/>
                          <a:ea typeface="Calibri"/>
                          <a:cs typeface="Times New Roman"/>
                        </a:rPr>
                        <a:t>(Запрос не удовлетворяется.)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Приказ </a:t>
                      </a:r>
                      <a:r>
                        <a:rPr lang="kk-KZ" sz="1400" b="1" dirty="0">
                          <a:latin typeface="Times New Roman"/>
                          <a:ea typeface="Calibri"/>
                          <a:cs typeface="Times New Roman"/>
                        </a:rPr>
                        <a:t>МОН РК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от 12 января 2022 года № 4 «Об утверждении Правил оценки особых образовательных потребностей»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Инструктивно-методическое письмо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 Правилам оценки особых образовательных потребностей.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П.1.1.Адаптация учебных программ осуществляется на ступенях начального и основного среднего образования.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Calibri"/>
                          <a:cs typeface="Times New Roman"/>
                        </a:rPr>
                        <a:t>Проводится разъяснительная работа с администрацией школы и родителями следующего содержания: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1.Решение вопроса итоговой аттестации и обучения в 10-11 классе по типовой общеобразовательной программе находится в компетенции педагогического совета общеобразовательной школы (на основании приказа МОН РК от 18 марта 2008 года № 125).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2) Адаптация учебных общеобразовательных программ в 10-11 классах не предусмотрена согласно приказа МОН РК от 12 января 2022 года № 4.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1588</TotalTime>
  <Words>2392</Words>
  <Application>Microsoft Office PowerPoint</Application>
  <PresentationFormat>Экран (4:3)</PresentationFormat>
  <Paragraphs>241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Секция руководителей ПМПК  в рамках методического дня на тему “Специфика оказания консультативной помощи родителям в ПМПК” </vt:lpstr>
      <vt:lpstr>Ситуация №1</vt:lpstr>
      <vt:lpstr>Слайд 3</vt:lpstr>
      <vt:lpstr>Ситуация №2</vt:lpstr>
      <vt:lpstr>Слайд 5</vt:lpstr>
      <vt:lpstr>Ситуация №3</vt:lpstr>
      <vt:lpstr>Слайд 7</vt:lpstr>
      <vt:lpstr>Ситуация №4</vt:lpstr>
      <vt:lpstr>Слайд 9</vt:lpstr>
      <vt:lpstr>Ситуация №5</vt:lpstr>
      <vt:lpstr>Слайд 11</vt:lpstr>
      <vt:lpstr>Ситуация №6</vt:lpstr>
      <vt:lpstr>Слайд 13</vt:lpstr>
      <vt:lpstr>Ситуация №7</vt:lpstr>
      <vt:lpstr>Слайд 15</vt:lpstr>
      <vt:lpstr>Ситуация №8</vt:lpstr>
      <vt:lpstr>Слайд 17</vt:lpstr>
      <vt:lpstr>Ситуация №9</vt:lpstr>
      <vt:lpstr>Слайд 19</vt:lpstr>
      <vt:lpstr>Ситуация №10</vt:lpstr>
      <vt:lpstr>Слайд 21</vt:lpstr>
      <vt:lpstr>Ситуация №11</vt:lpstr>
      <vt:lpstr>Слайд 23</vt:lpstr>
      <vt:lpstr>Ситуация №12</vt:lpstr>
      <vt:lpstr>Слайд 25</vt:lpstr>
      <vt:lpstr>Ситуация №13</vt:lpstr>
      <vt:lpstr>Слайд 27</vt:lpstr>
      <vt:lpstr>Ситуация №14</vt:lpstr>
      <vt:lpstr>Слайд 29</vt:lpstr>
      <vt:lpstr>Ситуация №15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«Опыт внедрения психолого-медико-педагогическими консультациями социально-педагогической модели оценки особых образовательных потребностей детей в Казахстане»</dc:title>
  <dc:creator>USER</dc:creator>
  <cp:lastModifiedBy>USER</cp:lastModifiedBy>
  <cp:revision>154</cp:revision>
  <dcterms:created xsi:type="dcterms:W3CDTF">2022-10-11T05:29:32Z</dcterms:created>
  <dcterms:modified xsi:type="dcterms:W3CDTF">2023-11-15T06:14:18Z</dcterms:modified>
</cp:coreProperties>
</file>