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6" r:id="rId5"/>
    <p:sldId id="265" r:id="rId6"/>
    <p:sldId id="262" r:id="rId7"/>
    <p:sldId id="263" r:id="rId8"/>
    <p:sldId id="26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2" d="100"/>
          <a:sy n="112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9600" dirty="0"/>
              <a:t>2000 - 2025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3FBA7F-EBC3-4FC4-AA25-E00F690EAC3C}"/>
              </a:ext>
            </a:extLst>
          </p:cNvPr>
          <p:cNvSpPr/>
          <p:nvPr/>
        </p:nvSpPr>
        <p:spPr>
          <a:xfrm>
            <a:off x="-1" y="522720"/>
            <a:ext cx="7221000" cy="23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27" y="680220"/>
            <a:ext cx="6545712" cy="2024999"/>
          </a:xfrm>
        </p:spPr>
        <p:txBody>
          <a:bodyPr>
            <a:noAutofit/>
          </a:bodyPr>
          <a:lstStyle/>
          <a:p>
            <a:pPr algn="ctr"/>
            <a:r>
              <a:rPr lang="kk-KZ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Арнайы және инклюзивті білім берудегі ПМПК рөлі туралы </a:t>
            </a:r>
            <a:br>
              <a:rPr lang="kk-KZ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Ержолова Жанар Аскербековна </a:t>
            </a:r>
            <a:br>
              <a:rPr lang="kk-KZ" sz="2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бірінші санатты басшы, педагог-шебер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3AA26D27-2381-4362-A21E-FADC2A833282}"/>
              </a:ext>
            </a:extLst>
          </p:cNvPr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B937AD-22D0-005C-199B-B64B5815F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/>
          <a:stretch/>
        </p:blipFill>
        <p:spPr bwMode="auto">
          <a:xfrm>
            <a:off x="6762444" y="2795017"/>
            <a:ext cx="5421312" cy="3676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1F5E9C-6B23-0031-47F8-845CBF38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0" y="513903"/>
            <a:ext cx="2425967" cy="174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9000"/>
            <a:ext cx="5628543" cy="1730462"/>
          </a:xfrm>
        </p:spPr>
        <p:txBody>
          <a:bodyPr>
            <a:noAutofit/>
          </a:bodyPr>
          <a:lstStyle/>
          <a:p>
            <a:pPr algn="ctr"/>
            <a:br>
              <a:rPr lang="ru-RU" sz="2800" b="1" u="sng" dirty="0">
                <a:solidFill>
                  <a:srgbClr val="C00000"/>
                </a:solidFill>
                <a:latin typeface="+mn-lt"/>
              </a:rPr>
            </a:br>
            <a:r>
              <a:rPr lang="kk-KZ" sz="4000" b="1" u="sng" dirty="0">
                <a:solidFill>
                  <a:srgbClr val="C00000"/>
                </a:solidFill>
                <a:latin typeface="+mn-lt"/>
              </a:rPr>
              <a:t>25 жыл</a:t>
            </a:r>
            <a:br>
              <a:rPr lang="kk-KZ" sz="4000" b="1" u="sng" noProof="0" dirty="0">
                <a:solidFill>
                  <a:srgbClr val="C00000"/>
                </a:solidFill>
                <a:latin typeface="+mn-lt"/>
              </a:rPr>
            </a:br>
            <a:r>
              <a:rPr lang="kk-KZ" sz="2800" b="1" u="sng" noProof="0" dirty="0">
                <a:solidFill>
                  <a:srgbClr val="C00000"/>
                </a:solidFill>
                <a:latin typeface="+mn-lt"/>
              </a:rPr>
              <a:t>Қарағанды облыстық ПМПК:</a:t>
            </a:r>
            <a:br>
              <a:rPr lang="kk-KZ" sz="2800" b="1" u="sng" noProof="0" dirty="0">
                <a:solidFill>
                  <a:srgbClr val="C00000"/>
                </a:solidFill>
                <a:latin typeface="+mn-lt"/>
              </a:rPr>
            </a:br>
            <a:r>
              <a:rPr lang="kk-KZ" sz="2800" b="1" u="sng" noProof="0" dirty="0">
                <a:solidFill>
                  <a:srgbClr val="C00000"/>
                </a:solidFill>
                <a:latin typeface="+mn-lt"/>
              </a:rPr>
              <a:t>білім, тәжірибе, болашаққа бағдар!</a:t>
            </a:r>
            <a:endParaRPr lang="ru-RU" sz="28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481" y="4193999"/>
            <a:ext cx="5040313" cy="19518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kk-KZ" sz="2200" b="1" noProof="0" dirty="0">
                <a:solidFill>
                  <a:schemeClr val="accent1"/>
                </a:solidFill>
              </a:rPr>
              <a:t>Мерейтой — бұл атқарылған істерге есеп беріп, болашаққа көз жүгіртетін сәт.  </a:t>
            </a:r>
          </a:p>
          <a:p>
            <a:pPr algn="ctr">
              <a:lnSpc>
                <a:spcPct val="100000"/>
              </a:lnSpc>
            </a:pPr>
            <a:r>
              <a:rPr lang="kk-KZ" sz="2200" b="1" noProof="0" dirty="0">
                <a:solidFill>
                  <a:schemeClr val="accent1"/>
                </a:solidFill>
              </a:rPr>
              <a:t>Ширек ғасыр — бұл көмек, қолдау мен қабылдауға </a:t>
            </a:r>
            <a:r>
              <a:rPr lang="kk-KZ" sz="2200" b="1" dirty="0">
                <a:solidFill>
                  <a:schemeClr val="accent1"/>
                </a:solidFill>
              </a:rPr>
              <a:t>толы мыңдаған өмірлік </a:t>
            </a:r>
            <a:r>
              <a:rPr lang="kk-KZ" sz="2200" b="1" noProof="0" dirty="0">
                <a:solidFill>
                  <a:schemeClr val="accent1"/>
                </a:solidFill>
              </a:rPr>
              <a:t>оқиғалар.</a:t>
            </a:r>
            <a:endParaRPr lang="ru-RU" sz="22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145E89E-04BE-4D06-A97B-D4FF034CE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4328999"/>
            <a:ext cx="5489575" cy="1800001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 algn="ctr"/>
            <a:r>
              <a:rPr lang="kk-KZ" sz="2400" b="1" noProof="0" dirty="0">
                <a:solidFill>
                  <a:schemeClr val="accent1"/>
                </a:solidFill>
              </a:rPr>
              <a:t>ПМПК – отбасы, бала мен арнайы және инклюзивті білім беру жүйесі үшін тірек нүктесі.</a:t>
            </a:r>
            <a:endParaRPr lang="kk-KZ" sz="2200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464856-6B71-25F6-613C-DDF129B07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240EFA-DBDD-668C-5A45-3E789411E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4116" r="1069" b="9056"/>
          <a:stretch/>
        </p:blipFill>
        <p:spPr bwMode="auto">
          <a:xfrm>
            <a:off x="5709196" y="404976"/>
            <a:ext cx="5874144" cy="3924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5213A-26D5-4861-BCCD-E494E126F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87" y="404976"/>
            <a:ext cx="2425967" cy="174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00" y="369000"/>
            <a:ext cx="6030000" cy="1038875"/>
          </a:xfrm>
        </p:spPr>
        <p:txBody>
          <a:bodyPr>
            <a:noAutofit/>
          </a:bodyPr>
          <a:lstStyle/>
          <a:p>
            <a:r>
              <a:rPr lang="kk-KZ" sz="3200" noProof="0" dirty="0"/>
              <a:t>ПМПК – диагноздар туралы емес. </a:t>
            </a:r>
            <a:br>
              <a:rPr lang="kk-KZ" sz="3200" noProof="0" dirty="0"/>
            </a:br>
            <a:r>
              <a:rPr lang="kk-KZ" sz="3200" noProof="0" dirty="0"/>
              <a:t>ПМПК – мүмкіндіктер туралы</a:t>
            </a:r>
            <a:r>
              <a:rPr lang="ru-RU" sz="3200" dirty="0"/>
              <a:t>!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Бүгінгі таңда біздің жұмысымыз тек “зерттеу” емес. Бұл – терең түсінік.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Біз “ауытқуларды” емес, қажеттіліктерді анықтаймыз.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“Мәселелер” емес, ерекшеліктер.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Біз бағыт береміз.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Біз көмек бағытын белгілейміз.</a:t>
            </a:r>
          </a:p>
          <a:p>
            <a:endParaRPr lang="ru-RU" sz="22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859" y="4194000"/>
            <a:ext cx="5489575" cy="292576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ПМПК – бұл бала мен ата-ананы жиі бірінші рет еститін орын.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4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Бұнда “жоқ” деп айтпайды, “біз қалай көмектесе аламыз?” деп сұрайды</a:t>
            </a:r>
            <a:r>
              <a:rPr lang="kk-KZ" sz="22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b="1" kern="100" noProof="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56724-66B3-30CE-F947-3CBF6128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351707"/>
            <a:ext cx="2906604" cy="265790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9A77D-1432-211B-E760-3754BFF12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00" y="5168039"/>
            <a:ext cx="1570967" cy="112822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0DAF1-4F45-C391-FC23-76E21D18A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3" y="1584000"/>
            <a:ext cx="3201530" cy="242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45897"/>
            <a:ext cx="10515600" cy="1325563"/>
          </a:xfrm>
        </p:spPr>
        <p:txBody>
          <a:bodyPr/>
          <a:lstStyle/>
          <a:p>
            <a:r>
              <a:rPr lang="kk-KZ" b="1" noProof="0" dirty="0"/>
              <a:t>ПМПК рөлінің эволюциясы</a:t>
            </a:r>
            <a:endParaRPr lang="kk-KZ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00" y="2025227"/>
            <a:ext cx="5932800" cy="4351338"/>
          </a:xfrm>
        </p:spPr>
        <p:txBody>
          <a:bodyPr/>
          <a:lstStyle/>
          <a:p>
            <a:pPr marL="0" indent="0">
              <a:buNone/>
            </a:pPr>
            <a:r>
              <a:rPr lang="kk-KZ" sz="2400" b="1" u="sng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Бұрын </a:t>
            </a:r>
            <a:r>
              <a:rPr lang="kk-KZ" sz="2400" b="1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— ПМПК арнайы түзету мектебіне “кіру” ретінде қарастырылатын. </a:t>
            </a:r>
          </a:p>
          <a:p>
            <a:endParaRPr lang="kk-KZ" sz="2400" b="1" noProof="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kk-KZ" sz="2400" b="1" u="sng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Бүгін </a:t>
            </a:r>
            <a:r>
              <a:rPr lang="kk-KZ" sz="2400" b="1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— бұл арнайы және инклюзивті білім беру жүйесіндегі сараптамалық көмек орталығы.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D03FAA-9984-1558-D841-4A024621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0" y="30586"/>
            <a:ext cx="4861138" cy="64815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D47C9-B6FC-8AFC-023F-71F538318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0" y="4779000"/>
            <a:ext cx="1960406" cy="1407913"/>
          </a:xfrm>
          <a:prstGeom prst="rect">
            <a:avLst/>
          </a:prstGeom>
          <a:noFill/>
        </p:spPr>
      </p:pic>
      <p:pic>
        <p:nvPicPr>
          <p:cNvPr id="8" name="Рисунок 7" descr="Закрыть со сплошной заливкой">
            <a:extLst>
              <a:ext uri="{FF2B5EF4-FFF2-40B4-BE49-F238E27FC236}">
                <a16:creationId xmlns:a16="http://schemas.microsoft.com/office/drawing/2014/main" id="{EB8C789D-AA57-C85F-884A-CC308D3B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601" y="2025227"/>
            <a:ext cx="914400" cy="914400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AA71A645-EFEA-FE57-5938-DC00F93EE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727" y="3569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9407" y="935676"/>
            <a:ext cx="4949999" cy="1053324"/>
          </a:xfrm>
        </p:spPr>
        <p:txBody>
          <a:bodyPr>
            <a:normAutofit fontScale="25000" lnSpcReduction="20000"/>
          </a:bodyPr>
          <a:lstStyle/>
          <a:p>
            <a:pPr indent="450215" algn="just">
              <a:spcAft>
                <a:spcPts val="800"/>
              </a:spcAft>
            </a:pPr>
            <a:r>
              <a:rPr lang="kk-KZ" sz="5600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Бүгінде бізден жай ғана жағдайды баяндау емес, одан да көп нәрсе талап етіледі: біз модератор, үйлестіруші, бағыт-бағдар беруші болуымыз керек. Баланың дамуын бағалап қана қоймай, отбасына дұрыс бағыт көрсету, педагогтарға түсіндіру, қолдау көрсету және сүйемелдеу мамандарын қолдау қабілетіміз болуы тиіс.</a:t>
            </a:r>
            <a:endParaRPr lang="kk-KZ" sz="5600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kk-KZ" sz="2200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23" y="3795666"/>
            <a:ext cx="5226067" cy="765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ПМПК </a:t>
            </a:r>
            <a:r>
              <a:rPr lang="ru-RU" b="1" dirty="0" err="1">
                <a:solidFill>
                  <a:schemeClr val="accent1"/>
                </a:solidFill>
              </a:rPr>
              <a:t>командасы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4968375" cy="49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u="sng" noProof="0" dirty="0">
                <a:latin typeface="+mj-lt"/>
              </a:rPr>
              <a:t>ПМПК қызметінің трансформациясы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670867" y="2441797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1500" noProof="0" dirty="0">
                <a:effectLst/>
                <a:ea typeface="Calibri" panose="020F0502020204030204" pitchFamily="34" charset="0"/>
              </a:rPr>
              <a:t>          Біздің қорытындылар жай ғана тіркеліп қоймай, сонымен қатар түсінікті, қабылданатын әрі іске асырылатын болуы тиіс.</a:t>
            </a:r>
            <a:endParaRPr lang="kk-KZ" sz="1500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00657" y="2215526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649879" y="2104122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u="sng" noProof="0" dirty="0">
                <a:latin typeface="+mj-lt"/>
              </a:rPr>
              <a:t>ПМПК қорытындылары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F574D-0E06-491F-8577-E0348F2A5E93}"/>
              </a:ext>
            </a:extLst>
          </p:cNvPr>
          <p:cNvSpPr txBox="1"/>
          <p:nvPr/>
        </p:nvSpPr>
        <p:spPr>
          <a:xfrm>
            <a:off x="5928129" y="22471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701686" y="3947303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1500" noProof="0" dirty="0"/>
              <a:t>          Ағартушылық, зерттеу және ғылыми-әдістемелік қызметті жүзеге асыру.</a:t>
            </a: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34088" y="372984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8E83F104-EE3F-46C5-96B8-A78A0A517503}"/>
              </a:ext>
            </a:extLst>
          </p:cNvPr>
          <p:cNvSpPr txBox="1">
            <a:spLocks/>
          </p:cNvSpPr>
          <p:nvPr/>
        </p:nvSpPr>
        <p:spPr>
          <a:xfrm>
            <a:off x="6683310" y="3618436"/>
            <a:ext cx="4677690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u="sng" noProof="0" dirty="0">
                <a:latin typeface="+mj-lt"/>
                <a:ea typeface="Calibri" panose="020F0502020204030204" pitchFamily="34" charset="0"/>
              </a:rPr>
              <a:t>Ведомствоаралық серіктестік</a:t>
            </a:r>
            <a:endParaRPr lang="kk-KZ" sz="2400" b="1" u="sng" noProof="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306FE-F640-4520-9369-D4F12A7AE447}"/>
              </a:ext>
            </a:extLst>
          </p:cNvPr>
          <p:cNvSpPr txBox="1"/>
          <p:nvPr/>
        </p:nvSpPr>
        <p:spPr>
          <a:xfrm>
            <a:off x="5961560" y="37614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964BEDE2-5A2D-477C-A949-659CA59279F0}"/>
              </a:ext>
            </a:extLst>
          </p:cNvPr>
          <p:cNvSpPr txBox="1">
            <a:spLocks/>
          </p:cNvSpPr>
          <p:nvPr/>
        </p:nvSpPr>
        <p:spPr>
          <a:xfrm>
            <a:off x="6670867" y="5486230"/>
            <a:ext cx="4949999" cy="1024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spcAft>
                <a:spcPts val="800"/>
              </a:spcAft>
            </a:pPr>
            <a:r>
              <a:rPr lang="kk-KZ" sz="3800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Біз қоғамның көзқарасының қалай өзгеріп жатқанын көрдік. МШ балаға, оның ата-анасына, «ерекше білім беру қажеттіліктері» ұғымының өзіне. Бұл — төменнен жоғары қарай жүріп жатқан қозғалыс. Және ол дәл бізден басталады.</a:t>
            </a:r>
            <a:endParaRPr lang="kk-KZ" noProof="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34088" y="5249704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AE02F1F1-12B3-4CFC-BE76-BA3B8B548CB0}"/>
              </a:ext>
            </a:extLst>
          </p:cNvPr>
          <p:cNvSpPr txBox="1">
            <a:spLocks/>
          </p:cNvSpPr>
          <p:nvPr/>
        </p:nvSpPr>
        <p:spPr>
          <a:xfrm>
            <a:off x="6683310" y="5138300"/>
            <a:ext cx="4137690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u="sng" noProof="0" dirty="0">
                <a:latin typeface="+mj-lt"/>
              </a:rPr>
              <a:t>Инклюзивті қоғам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3DC7B-4AF5-4F2F-9DE4-86127E17F903}"/>
              </a:ext>
            </a:extLst>
          </p:cNvPr>
          <p:cNvSpPr txBox="1"/>
          <p:nvPr/>
        </p:nvSpPr>
        <p:spPr>
          <a:xfrm>
            <a:off x="5961560" y="52813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CB9836-D96F-292B-64DD-904305CE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0" y="4733925"/>
            <a:ext cx="2425967" cy="1742267"/>
          </a:xfrm>
          <a:prstGeom prst="rect">
            <a:avLst/>
          </a:prstGeom>
          <a:noFill/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BA8EF4BB-A549-A670-C95F-F40A235C9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8C8E1-EC14-B555-8C5F-9D2B1D896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3" y="548863"/>
            <a:ext cx="5125139" cy="3069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44" y="259070"/>
            <a:ext cx="4288506" cy="1592002"/>
          </a:xfrm>
        </p:spPr>
        <p:txBody>
          <a:bodyPr>
            <a:noAutofit/>
          </a:bodyPr>
          <a:lstStyle/>
          <a:p>
            <a:pPr algn="ctr"/>
            <a:r>
              <a:rPr lang="kk-KZ" sz="2400" b="1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ПМПК қызметін жетілдіруге және кәсіби тұрғыда әрі қарай өсуге үлкен ынталандыру</a:t>
            </a:r>
            <a:r>
              <a:rPr lang="ru-RU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48C154C-3FA4-4335-B0FB-7F236377D726}"/>
              </a:ext>
            </a:extLst>
          </p:cNvPr>
          <p:cNvSpPr/>
          <p:nvPr/>
        </p:nvSpPr>
        <p:spPr>
          <a:xfrm>
            <a:off x="8281246" y="3779486"/>
            <a:ext cx="2745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2025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6598626" y="4160831"/>
            <a:ext cx="1690500" cy="7404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4908126" y="4156306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2017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3223760" y="4151781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1541140" y="4151781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61C03-119D-4D01-9DE9-41877984F883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A9E84-6FC3-4A89-937C-CA58C41AC63A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</a:t>
            </a:r>
            <a:r>
              <a:rPr lang="ru-RU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07769-5E7A-44A5-8769-9C6993022F20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</a:t>
            </a:r>
            <a:r>
              <a:rPr lang="ru-RU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</a:t>
            </a:r>
            <a:r>
              <a:rPr lang="ru-RU" sz="36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1603574" y="5103408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k-KZ" sz="1600" b="1" noProof="0" dirty="0">
                <a:solidFill>
                  <a:schemeClr val="accent1"/>
                </a:solidFill>
              </a:rPr>
              <a:t>ПМПК</a:t>
            </a:r>
          </a:p>
          <a:p>
            <a:pPr algn="ctr"/>
            <a:r>
              <a:rPr lang="kk-KZ" sz="1600" b="1" noProof="0" dirty="0">
                <a:solidFill>
                  <a:schemeClr val="accent1"/>
                </a:solidFill>
              </a:rPr>
              <a:t>       ашылуы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313C17D-2BFC-44BA-9A32-CDE289552384}"/>
              </a:ext>
            </a:extLst>
          </p:cNvPr>
          <p:cNvSpPr/>
          <p:nvPr/>
        </p:nvSpPr>
        <p:spPr>
          <a:xfrm>
            <a:off x="3036000" y="5103408"/>
            <a:ext cx="1987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k-KZ" sz="1600" b="1" noProof="0" dirty="0">
                <a:solidFill>
                  <a:schemeClr val="accent1"/>
                </a:solidFill>
              </a:rPr>
              <a:t>Қызметкерлер құрамын кеңейту, екі ауысымдық жұмыс режимі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15916D-ED49-407F-8D3E-29517D60712A}"/>
              </a:ext>
            </a:extLst>
          </p:cNvPr>
          <p:cNvSpPr/>
          <p:nvPr/>
        </p:nvSpPr>
        <p:spPr>
          <a:xfrm>
            <a:off x="4890120" y="5122637"/>
            <a:ext cx="183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k-KZ" sz="1600" b="1" noProof="0" dirty="0">
                <a:solidFill>
                  <a:schemeClr val="accent1"/>
                </a:solidFill>
              </a:rPr>
              <a:t>Қоғамдық мониторинг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14140D-102B-4362-A684-1DD13C13DA64}"/>
              </a:ext>
            </a:extLst>
          </p:cNvPr>
          <p:cNvSpPr/>
          <p:nvPr/>
        </p:nvSpPr>
        <p:spPr>
          <a:xfrm>
            <a:off x="6573866" y="5103408"/>
            <a:ext cx="1754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k-KZ" sz="1600" b="1" noProof="0" dirty="0">
                <a:solidFill>
                  <a:schemeClr val="accent1"/>
                </a:solidFill>
              </a:rPr>
              <a:t>ПМПК-ның 20 жылдығына арналған облыстық конференция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D929AD0-7926-449C-BD01-0FBA78A3C546}"/>
              </a:ext>
            </a:extLst>
          </p:cNvPr>
          <p:cNvSpPr/>
          <p:nvPr/>
        </p:nvSpPr>
        <p:spPr>
          <a:xfrm>
            <a:off x="8276058" y="5075901"/>
            <a:ext cx="2063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k-KZ" sz="1600" b="1" noProof="0" dirty="0">
                <a:solidFill>
                  <a:schemeClr val="accent1"/>
                </a:solidFill>
              </a:rPr>
              <a:t>ПМПК-ның 25 жылдығына арналған республикалық конференция</a:t>
            </a:r>
          </a:p>
        </p:txBody>
      </p:sp>
      <p:pic>
        <p:nvPicPr>
          <p:cNvPr id="3" name="Picture 2" descr="C:\Users\User\Desktop\123.png">
            <a:extLst>
              <a:ext uri="{FF2B5EF4-FFF2-40B4-BE49-F238E27FC236}">
                <a16:creationId xmlns:a16="http://schemas.microsoft.com/office/drawing/2014/main" id="{0417D4CB-780F-F453-EE79-352520D44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126" y="64710"/>
            <a:ext cx="7072362" cy="371477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019FD-BF41-7457-CC17-3F2E293A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97" y="2037219"/>
            <a:ext cx="2425967" cy="174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56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Инклюзия – </a:t>
            </a:r>
            <a:r>
              <a:rPr lang="ru-RU" b="1" dirty="0" err="1"/>
              <a:t>бұл</a:t>
            </a:r>
            <a:r>
              <a:rPr lang="ru-RU" b="1" dirty="0"/>
              <a:t> </a:t>
            </a:r>
            <a:r>
              <a:rPr lang="ru-RU" b="1" dirty="0" err="1"/>
              <a:t>ұран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, </a:t>
            </a:r>
            <a:r>
              <a:rPr lang="ru-RU" b="1" dirty="0" err="1"/>
              <a:t>шындық</a:t>
            </a:r>
            <a:r>
              <a:rPr lang="ru-RU" b="1" dirty="0"/>
              <a:t>!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402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Через  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4031157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6280694" y="567228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68225D-78F4-4494-8A65-BAD9428A6407}"/>
              </a:ext>
            </a:extLst>
          </p:cNvPr>
          <p:cNvSpPr/>
          <p:nvPr/>
        </p:nvSpPr>
        <p:spPr>
          <a:xfrm>
            <a:off x="8532057" y="5672288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Расширение бизнеса со сплошной заливкой">
            <a:extLst>
              <a:ext uri="{FF2B5EF4-FFF2-40B4-BE49-F238E27FC236}">
                <a16:creationId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 descr="В яблочко со сплошной заливкой">
            <a:extLst>
              <a:ext uri="{FF2B5EF4-FFF2-40B4-BE49-F238E27FC236}">
                <a16:creationId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76743" y="3078418"/>
            <a:ext cx="540000" cy="540000"/>
          </a:xfrm>
          <a:prstGeom prst="rect">
            <a:avLst/>
          </a:prstGeom>
        </p:spPr>
      </p:pic>
      <p:pic>
        <p:nvPicPr>
          <p:cNvPr id="18" name="Рисунок 17" descr="Школьный класс со сплошной заливкой">
            <a:extLst>
              <a:ext uri="{FF2B5EF4-FFF2-40B4-BE49-F238E27FC236}">
                <a16:creationId xmlns:a16="http://schemas.microsoft.com/office/drawing/2014/main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26743" y="3078418"/>
            <a:ext cx="540000" cy="540000"/>
          </a:xfrm>
          <a:prstGeom prst="rect">
            <a:avLst/>
          </a:prstGeom>
        </p:spPr>
      </p:pic>
      <p:pic>
        <p:nvPicPr>
          <p:cNvPr id="19" name="Рисунок 18" descr="Чоканье со сплошной заливкой">
            <a:extLst>
              <a:ext uri="{FF2B5EF4-FFF2-40B4-BE49-F238E27FC236}">
                <a16:creationId xmlns:a16="http://schemas.microsoft.com/office/drawing/2014/main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76514" y="3078418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1930934" y="3799232"/>
            <a:ext cx="194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noProof="0" dirty="0">
                <a:solidFill>
                  <a:schemeClr val="accent1"/>
                </a:solidFill>
              </a:rPr>
              <a:t>Сапа стандарттары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6EF42-1ACF-4C74-A060-5A5AD9BEFE7F}"/>
              </a:ext>
            </a:extLst>
          </p:cNvPr>
          <p:cNvSpPr txBox="1"/>
          <p:nvPr/>
        </p:nvSpPr>
        <p:spPr>
          <a:xfrm>
            <a:off x="4186528" y="3762414"/>
            <a:ext cx="193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noProof="0" dirty="0">
                <a:solidFill>
                  <a:schemeClr val="accent1"/>
                </a:solidFill>
              </a:rPr>
              <a:t>Ресми түрде емес, шын мәнінде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F48A0B-2EF7-F378-4016-EA77B41C9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1" y="2019543"/>
            <a:ext cx="1328058" cy="953777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236BC3-A28B-4F34-918D-52E2EC71AEA0}"/>
              </a:ext>
            </a:extLst>
          </p:cNvPr>
          <p:cNvSpPr txBox="1"/>
          <p:nvPr/>
        </p:nvSpPr>
        <p:spPr>
          <a:xfrm>
            <a:off x="6436064" y="3762414"/>
            <a:ext cx="19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noProof="0" dirty="0">
                <a:solidFill>
                  <a:schemeClr val="accent1"/>
                </a:solidFill>
                <a:ea typeface="Calibri" panose="020F0502020204030204" pitchFamily="34" charset="0"/>
              </a:rPr>
              <a:t>Төзімділік, икемділік және үнемі оқуға дайын болу</a:t>
            </a:r>
            <a:endParaRPr lang="kk-KZ" b="1" noProof="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E56CB-5FCA-2CA2-61DE-8BE1F3E838D9}"/>
              </a:ext>
            </a:extLst>
          </p:cNvPr>
          <p:cNvSpPr txBox="1"/>
          <p:nvPr/>
        </p:nvSpPr>
        <p:spPr>
          <a:xfrm>
            <a:off x="8530694" y="3787963"/>
            <a:ext cx="2247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noProof="0" dirty="0">
                <a:solidFill>
                  <a:schemeClr val="accent1"/>
                </a:solidFill>
                <a:ea typeface="Calibri" panose="020F0502020204030204" pitchFamily="34" charset="0"/>
              </a:rPr>
              <a:t>Балаға деген құрмет, кәсіби ойлау қабілетінің күштілігі, терең түсінік</a:t>
            </a:r>
            <a:endParaRPr lang="kk-KZ" b="1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893C-622C-E69C-E629-759D8E36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EAB71ED8-E55B-8BBC-3872-268453D915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8255" y="662604"/>
            <a:ext cx="4949999" cy="675350"/>
          </a:xfrm>
        </p:spPr>
        <p:txBody>
          <a:bodyPr>
            <a:noAutofit/>
          </a:bodyPr>
          <a:lstStyle/>
          <a:p>
            <a:pPr indent="450215" algn="just">
              <a:spcAft>
                <a:spcPts val="800"/>
              </a:spcAft>
            </a:pPr>
            <a:r>
              <a:rPr lang="kk-KZ" sz="1600" b="1" u="sng" noProof="0" dirty="0">
                <a:ea typeface="Calibri" panose="020F0502020204030204" pitchFamily="34" charset="0"/>
              </a:rPr>
              <a:t>ПМПК маманы: </a:t>
            </a:r>
            <a:r>
              <a:rPr lang="kk-KZ" sz="1600" b="1" noProof="0" dirty="0">
                <a:ea typeface="Calibri" panose="020F0502020204030204" pitchFamily="34" charset="0"/>
              </a:rPr>
              <a:t>шығармашылыққа бейім, белсенді өмірлік ұстанымы бар, рухани және физикалық тұрғыдан сау, жылдам өзгеретін әлемде бейімделе алатын адам.</a:t>
            </a:r>
            <a:endParaRPr lang="kk-KZ" sz="1600" b="1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32577F9-3853-3278-5A38-9B404A9E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" y="5203563"/>
            <a:ext cx="5226067" cy="765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noProof="0" dirty="0">
                <a:solidFill>
                  <a:schemeClr val="accent1"/>
                </a:solidFill>
              </a:rPr>
              <a:t>ПМПК маманы мен басшысының тұлғасы</a:t>
            </a:r>
            <a:endParaRPr lang="kk-KZ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02EAA9-8089-D18F-55C5-B5EF8D75F4E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8CE01-A28A-5C7F-41E4-07AD263F87CF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1F7F671-14F8-0C99-7AF3-DD455553C4DE}"/>
              </a:ext>
            </a:extLst>
          </p:cNvPr>
          <p:cNvSpPr txBox="1">
            <a:spLocks/>
          </p:cNvSpPr>
          <p:nvPr/>
        </p:nvSpPr>
        <p:spPr>
          <a:xfrm>
            <a:off x="6668254" y="2028696"/>
            <a:ext cx="4949999" cy="1400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1400" b="1" dirty="0">
                <a:ea typeface="Calibri" panose="020F0502020204030204" pitchFamily="34" charset="0"/>
              </a:rPr>
              <a:t>           </a:t>
            </a:r>
            <a:r>
              <a:rPr lang="kk-KZ" sz="1600" b="1" u="sng" noProof="0" dirty="0">
                <a:effectLst/>
                <a:ea typeface="Calibri" panose="020F0502020204030204" pitchFamily="34" charset="0"/>
              </a:rPr>
              <a:t>ПМПК маманы: </a:t>
            </a:r>
            <a:r>
              <a:rPr lang="kk-KZ" sz="1400" b="1" u="sng" dirty="0">
                <a:ea typeface="Calibri" panose="020F0502020204030204" pitchFamily="34" charset="0"/>
              </a:rPr>
              <a:t>а</a:t>
            </a:r>
            <a:r>
              <a:rPr lang="kk-KZ" sz="1400" b="1" noProof="0" dirty="0">
                <a:effectLst/>
                <a:ea typeface="Calibri" panose="020F0502020204030204" pitchFamily="34" charset="0"/>
              </a:rPr>
              <a:t>дамгершілік, шыншылдық, интеллектуалды даму, рефлексия және өзін-өзі дамыту, өз білімін тек балалардың құқықтарын қорғау мақсатында </a:t>
            </a:r>
            <a:r>
              <a:rPr lang="kk-KZ" sz="1400" b="1" dirty="0">
                <a:ea typeface="Calibri" panose="020F0502020204030204" pitchFamily="34" charset="0"/>
              </a:rPr>
              <a:t>қолдана білу қабілеті, </a:t>
            </a:r>
            <a:r>
              <a:rPr lang="kk-KZ" sz="1400" b="1" noProof="0" dirty="0">
                <a:effectLst/>
                <a:ea typeface="Calibri" panose="020F0502020204030204" pitchFamily="34" charset="0"/>
              </a:rPr>
              <a:t>сыбайлас жемқорлыққа төзімсіздік, инклюзивті білім беру саласындағы мемлекеттік саясатты жүзеге асыру мәселелері бойынша біліктілік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. </a:t>
            </a:r>
            <a:endParaRPr lang="ru-RU" sz="14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204748-5252-05F3-EAFA-272A58CEB472}"/>
              </a:ext>
            </a:extLst>
          </p:cNvPr>
          <p:cNvSpPr>
            <a:spLocks/>
          </p:cNvSpPr>
          <p:nvPr/>
        </p:nvSpPr>
        <p:spPr>
          <a:xfrm>
            <a:off x="5800657" y="2215526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65F54-9D91-D7EC-3DDD-5F3ED0FD8BB7}"/>
              </a:ext>
            </a:extLst>
          </p:cNvPr>
          <p:cNvSpPr txBox="1"/>
          <p:nvPr/>
        </p:nvSpPr>
        <p:spPr>
          <a:xfrm>
            <a:off x="5928129" y="22471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ED2009E-EF74-98F0-0AB9-8628D0FB8718}"/>
              </a:ext>
            </a:extLst>
          </p:cNvPr>
          <p:cNvSpPr txBox="1">
            <a:spLocks/>
          </p:cNvSpPr>
          <p:nvPr/>
        </p:nvSpPr>
        <p:spPr>
          <a:xfrm>
            <a:off x="6684914" y="3703457"/>
            <a:ext cx="4949999" cy="1086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spcAft>
                <a:spcPts val="800"/>
              </a:spcAft>
            </a:pPr>
            <a:r>
              <a:rPr lang="kk-KZ" sz="6400" b="1" u="sng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ПМПК басшысы: </a:t>
            </a:r>
            <a:r>
              <a:rPr lang="kk-KZ" sz="6400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өз саласында кәсіби маман ғана емес, әрбір баланың мүмкіндігіне сенетін, стандарттан тыс шешімдер іздеуге дайын, сондай-ақ әріптестер мен ата-аналармен тығыз ынтымақтастықта жұмыс істей алатын адам болуы тиіс.</a:t>
            </a: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A23D46F-E0CC-DEE9-05A2-21B83073E728}"/>
              </a:ext>
            </a:extLst>
          </p:cNvPr>
          <p:cNvSpPr>
            <a:spLocks/>
          </p:cNvSpPr>
          <p:nvPr/>
        </p:nvSpPr>
        <p:spPr>
          <a:xfrm>
            <a:off x="5834088" y="372984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C66290-5356-A87B-86E8-0E6DFEC8502E}"/>
              </a:ext>
            </a:extLst>
          </p:cNvPr>
          <p:cNvSpPr txBox="1"/>
          <p:nvPr/>
        </p:nvSpPr>
        <p:spPr>
          <a:xfrm>
            <a:off x="5961560" y="37614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D667FBD4-8368-150C-D3FE-12E289CE5B84}"/>
              </a:ext>
            </a:extLst>
          </p:cNvPr>
          <p:cNvSpPr txBox="1">
            <a:spLocks/>
          </p:cNvSpPr>
          <p:nvPr/>
        </p:nvSpPr>
        <p:spPr>
          <a:xfrm>
            <a:off x="6601659" y="5189688"/>
            <a:ext cx="4949999" cy="1005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580" algn="just">
              <a:spcAft>
                <a:spcPts val="800"/>
              </a:spcAft>
            </a:pPr>
            <a:r>
              <a:rPr lang="kk-KZ" sz="1700" b="1" u="sng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ПМПК басшысы</a:t>
            </a:r>
            <a:r>
              <a:rPr lang="ru-RU" sz="17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7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ә</a:t>
            </a:r>
            <a:r>
              <a:rPr lang="kk-KZ" sz="1700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рқашан ерекше білім беру қажеттіліктері бар балаларды тексеру, ЕББҚ бағалау, оқытудың барлық аспектілері бойынша құзыретті.</a:t>
            </a:r>
          </a:p>
          <a:p>
            <a:pPr indent="449580" algn="just">
              <a:spcAft>
                <a:spcPts val="800"/>
              </a:spcAft>
            </a:pPr>
            <a:endParaRPr lang="kk-KZ" sz="1700" b="1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ABD59BB-59E3-9D32-F35B-F0A52D6562E5}"/>
              </a:ext>
            </a:extLst>
          </p:cNvPr>
          <p:cNvSpPr>
            <a:spLocks/>
          </p:cNvSpPr>
          <p:nvPr/>
        </p:nvSpPr>
        <p:spPr>
          <a:xfrm>
            <a:off x="5834088" y="5249704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2B5C0A-EB89-109F-E171-83812872EB4D}"/>
              </a:ext>
            </a:extLst>
          </p:cNvPr>
          <p:cNvSpPr txBox="1"/>
          <p:nvPr/>
        </p:nvSpPr>
        <p:spPr>
          <a:xfrm>
            <a:off x="5961560" y="52813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C99A15-4C64-AE6D-BF47-BF9C5A40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3" y="288662"/>
            <a:ext cx="4260413" cy="4501727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F11D076-FFF2-A727-1DA9-DB77E368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" y="65886"/>
            <a:ext cx="1065201" cy="76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3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879750" y="1314000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bg1"/>
                </a:solidFill>
              </a:rPr>
              <a:t>РАҚМЕТ!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1190999" y="2688005"/>
            <a:ext cx="9810000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800"/>
              </a:spcAft>
              <a:buNone/>
            </a:pPr>
            <a:r>
              <a:rPr lang="kk-KZ" sz="3200" b="1" kern="100" noProof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ПМПК — бұл “шектеулер” туралы емес.  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kk-KZ" sz="3200" b="1" kern="100" noProof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Бұл “мүмкіндіктер” туралы.  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kk-KZ" sz="3200" b="1" kern="100" noProof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Біз неғұрлым дәл, сезімтал әрі адамгершілікпен жұмыс істесек — әрбір балада соғұрлым көп мүмкіндік болады</a:t>
            </a:r>
            <a:r>
              <a:rPr lang="ru-RU" sz="32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574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Арнайы және инклюзивті білім берудегі ПМПК рөлі туралы  Ержолова Жанар Аскербековна  бірінші санатты басшы, педагог-шебер</vt:lpstr>
      <vt:lpstr> 25 жыл Қарағанды облыстық ПМПК: білім, тәжірибе, болашаққа бағдар!</vt:lpstr>
      <vt:lpstr>ПМПК – диагноздар туралы емес.  ПМПК – мүмкіндіктер туралы!</vt:lpstr>
      <vt:lpstr>ПМПК рөлінің эволюциясы</vt:lpstr>
      <vt:lpstr>ПМПК командасы</vt:lpstr>
      <vt:lpstr>ПМПК қызметін жетілдіруге және кәсіби тұрғыда әрі қарай өсуге үлкен ынталандыру. </vt:lpstr>
      <vt:lpstr>Инклюзия – бұл ұран емес, шындық!</vt:lpstr>
      <vt:lpstr>ПМПК маманы мен басшысының тұлғасы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44</cp:revision>
  <dcterms:created xsi:type="dcterms:W3CDTF">2020-07-24T16:52:01Z</dcterms:created>
  <dcterms:modified xsi:type="dcterms:W3CDTF">2025-04-28T07:33:18Z</dcterms:modified>
</cp:coreProperties>
</file>