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72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B75351-9210-42E3-B8E0-CF1B52EB8E66}" type="doc">
      <dgm:prSet loTypeId="urn:microsoft.com/office/officeart/2005/8/layout/hierarchy3#1" loCatId="list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ru-RU"/>
        </a:p>
      </dgm:t>
    </dgm:pt>
    <dgm:pt modelId="{C50C072C-DCC0-434B-ADB9-8C86BEA0480F}">
      <dgm:prSet phldrT="[Текст]" custT="1"/>
      <dgm:spPr/>
      <dgm:t>
        <a:bodyPr/>
        <a:lstStyle/>
        <a:p>
          <a:r>
            <a:rPr lang="ru-RU" sz="2000" b="1" dirty="0" err="1"/>
            <a:t>Ведомствоаралық өзара іс-қимыл бағыттары</a:t>
          </a:r>
          <a:endParaRPr lang="ru-RU" sz="2000" b="1" dirty="0"/>
        </a:p>
      </dgm:t>
    </dgm:pt>
    <dgm:pt modelId="{E6EAE0DC-9D75-4B82-8790-B29E54AC335C}" type="parTrans" cxnId="{D8926246-FE9C-4D64-9332-CFB6280AD8EF}">
      <dgm:prSet/>
      <dgm:spPr/>
      <dgm:t>
        <a:bodyPr/>
        <a:lstStyle/>
        <a:p>
          <a:endParaRPr lang="ru-RU"/>
        </a:p>
      </dgm:t>
    </dgm:pt>
    <dgm:pt modelId="{C272CA42-76AA-41A9-A50B-08FFBE38CD8C}" type="sibTrans" cxnId="{D8926246-FE9C-4D64-9332-CFB6280AD8EF}">
      <dgm:prSet/>
      <dgm:spPr/>
      <dgm:t>
        <a:bodyPr/>
        <a:lstStyle/>
        <a:p>
          <a:endParaRPr lang="ru-RU"/>
        </a:p>
      </dgm:t>
    </dgm:pt>
    <dgm:pt modelId="{33B8DB74-C997-40BB-BEE2-CBB7D9A83152}">
      <dgm:prSet phldrT="[Текст]" custT="1"/>
      <dgm:spPr/>
      <dgm:t>
        <a:bodyPr/>
        <a:lstStyle/>
        <a:p>
          <a:r>
            <a:rPr lang="ru-RU" sz="1400" b="1" i="0" dirty="0" err="1">
              <a:solidFill>
                <a:schemeClr val="tx2"/>
              </a:solidFill>
            </a:rPr>
            <a:t>Балалардағы туа</a:t>
          </a:r>
          <a:r>
            <a:rPr lang="ru-RU" sz="1400" b="1" i="0" dirty="0">
              <a:solidFill>
                <a:schemeClr val="tx2"/>
              </a:solidFill>
            </a:rPr>
            <a:t> </a:t>
          </a:r>
          <a:r>
            <a:rPr lang="ru-RU" sz="1400" b="1" i="0" dirty="0" err="1">
              <a:solidFill>
                <a:schemeClr val="tx2"/>
              </a:solidFill>
            </a:rPr>
            <a:t>біткен</a:t>
          </a:r>
          <a:r>
            <a:rPr lang="ru-RU" sz="1400" b="1" i="0" dirty="0">
              <a:solidFill>
                <a:schemeClr val="tx2"/>
              </a:solidFill>
            </a:rPr>
            <a:t> </a:t>
          </a:r>
          <a:r>
            <a:rPr lang="ru-RU" sz="1400" b="1" i="0" dirty="0" err="1">
              <a:solidFill>
                <a:schemeClr val="tx2"/>
              </a:solidFill>
            </a:rPr>
            <a:t>және тұқым қуалайтын ауруларды</a:t>
          </a:r>
          <a:r>
            <a:rPr lang="ru-RU" sz="1400" b="1" i="0" dirty="0">
              <a:solidFill>
                <a:schemeClr val="tx2"/>
              </a:solidFill>
            </a:rPr>
            <a:t> </a:t>
          </a:r>
          <a:r>
            <a:rPr lang="ru-RU" sz="1400" b="1" i="0" dirty="0" err="1">
              <a:solidFill>
                <a:schemeClr val="tx2"/>
              </a:solidFill>
            </a:rPr>
            <a:t>ерте</a:t>
          </a:r>
          <a:r>
            <a:rPr lang="ru-RU" sz="1400" b="1" i="0" dirty="0">
              <a:solidFill>
                <a:schemeClr val="tx2"/>
              </a:solidFill>
            </a:rPr>
            <a:t> </a:t>
          </a:r>
          <a:r>
            <a:rPr lang="ru-RU" sz="1400" b="1" i="0" dirty="0" err="1">
              <a:solidFill>
                <a:schemeClr val="tx2"/>
              </a:solidFill>
            </a:rPr>
            <a:t>анықтау және балалар</a:t>
          </a:r>
          <a:r>
            <a:rPr lang="ru-RU" sz="1400" b="1" i="0" dirty="0">
              <a:solidFill>
                <a:schemeClr val="tx2"/>
              </a:solidFill>
            </a:rPr>
            <a:t> </a:t>
          </a:r>
          <a:r>
            <a:rPr lang="ru-RU" sz="1400" b="1" i="0" dirty="0" err="1">
              <a:solidFill>
                <a:schemeClr val="tx2"/>
              </a:solidFill>
            </a:rPr>
            <a:t>туралы</a:t>
          </a:r>
          <a:r>
            <a:rPr lang="ru-RU" sz="1400" b="1" i="0" dirty="0">
              <a:solidFill>
                <a:schemeClr val="tx2"/>
              </a:solidFill>
            </a:rPr>
            <a:t> </a:t>
          </a:r>
          <a:r>
            <a:rPr lang="ru-RU" sz="1400" b="1" i="0" dirty="0" err="1">
              <a:solidFill>
                <a:schemeClr val="tx2"/>
              </a:solidFill>
            </a:rPr>
            <a:t>ақпаратты мүдделі мемлекеттік</a:t>
          </a:r>
          <a:r>
            <a:rPr lang="ru-RU" sz="1400" b="1" i="0" dirty="0">
              <a:solidFill>
                <a:schemeClr val="tx2"/>
              </a:solidFill>
            </a:rPr>
            <a:t> </a:t>
          </a:r>
          <a:r>
            <a:rPr lang="ru-RU" sz="1400" b="1" i="0" dirty="0" err="1">
              <a:solidFill>
                <a:schemeClr val="tx2"/>
              </a:solidFill>
            </a:rPr>
            <a:t>органдарға жіберу</a:t>
          </a:r>
          <a:endParaRPr lang="ru-RU" sz="1400" b="1" dirty="0">
            <a:solidFill>
              <a:schemeClr val="tx2"/>
            </a:solidFill>
          </a:endParaRPr>
        </a:p>
      </dgm:t>
    </dgm:pt>
    <dgm:pt modelId="{3587547A-B8C5-4D24-8712-52DBAEF2007A}" type="parTrans" cxnId="{3F8188C0-EBDC-44F5-85B8-65FAD36F8361}">
      <dgm:prSet/>
      <dgm:spPr/>
      <dgm:t>
        <a:bodyPr/>
        <a:lstStyle/>
        <a:p>
          <a:endParaRPr lang="ru-RU"/>
        </a:p>
      </dgm:t>
    </dgm:pt>
    <dgm:pt modelId="{F4DE11A7-B54C-4728-880F-04B0F4786D8C}" type="sibTrans" cxnId="{3F8188C0-EBDC-44F5-85B8-65FAD36F8361}">
      <dgm:prSet/>
      <dgm:spPr/>
      <dgm:t>
        <a:bodyPr/>
        <a:lstStyle/>
        <a:p>
          <a:endParaRPr lang="ru-RU"/>
        </a:p>
      </dgm:t>
    </dgm:pt>
    <dgm:pt modelId="{798C9986-5DAB-47E2-B9CD-83BC613FE543}">
      <dgm:prSet phldrT="[Текст]" custT="1"/>
      <dgm:spPr/>
      <dgm:t>
        <a:bodyPr/>
        <a:lstStyle/>
        <a:p>
          <a:r>
            <a:rPr lang="ru-RU" sz="1400" b="1" i="0" dirty="0" err="1">
              <a:solidFill>
                <a:schemeClr val="tx2"/>
              </a:solidFill>
            </a:rPr>
            <a:t>Балалар</a:t>
          </a:r>
          <a:r>
            <a:rPr lang="ru-RU" sz="1400" b="1" i="0" dirty="0">
              <a:solidFill>
                <a:schemeClr val="tx2"/>
              </a:solidFill>
            </a:rPr>
            <a:t> </a:t>
          </a:r>
          <a:r>
            <a:rPr lang="ru-RU" sz="1400" b="1" i="0" dirty="0" err="1">
              <a:solidFill>
                <a:schemeClr val="tx2"/>
              </a:solidFill>
            </a:rPr>
            <a:t>арасындағы мүгедектік деңгейінің төмендеуі</a:t>
          </a:r>
          <a:endParaRPr lang="ru-RU" sz="1400" b="1" dirty="0">
            <a:solidFill>
              <a:schemeClr val="tx2"/>
            </a:solidFill>
          </a:endParaRPr>
        </a:p>
      </dgm:t>
    </dgm:pt>
    <dgm:pt modelId="{B8B73DFD-7180-4333-B87C-C5B800DEBBBD}" type="parTrans" cxnId="{351763FA-A208-41F3-9324-39FED82FC490}">
      <dgm:prSet/>
      <dgm:spPr/>
      <dgm:t>
        <a:bodyPr/>
        <a:lstStyle/>
        <a:p>
          <a:endParaRPr lang="ru-RU"/>
        </a:p>
      </dgm:t>
    </dgm:pt>
    <dgm:pt modelId="{89F819C9-869A-4CCA-BD2C-955DE9CCFF80}" type="sibTrans" cxnId="{351763FA-A208-41F3-9324-39FED82FC490}">
      <dgm:prSet/>
      <dgm:spPr/>
      <dgm:t>
        <a:bodyPr/>
        <a:lstStyle/>
        <a:p>
          <a:endParaRPr lang="ru-RU"/>
        </a:p>
      </dgm:t>
    </dgm:pt>
    <dgm:pt modelId="{41577C4F-2176-4E26-A7EA-4CD4BEACCD93}">
      <dgm:prSet phldrT="[Текст]" custT="1"/>
      <dgm:spPr/>
      <dgm:t>
        <a:bodyPr/>
        <a:lstStyle/>
        <a:p>
          <a:r>
            <a:rPr lang="ru-RU" sz="1800" b="1" dirty="0" err="1"/>
            <a:t>Өзара іс-қимылдың мақсатты тобы-мүмкіндігі шектеулі</a:t>
          </a:r>
          <a:r>
            <a:rPr lang="ru-RU" sz="1800" b="1" dirty="0"/>
            <a:t> </a:t>
          </a:r>
          <a:r>
            <a:rPr lang="ru-RU" sz="1800" b="1" dirty="0" err="1"/>
            <a:t>балалар</a:t>
          </a:r>
          <a:endParaRPr lang="ru-RU" sz="1800" b="1" dirty="0"/>
        </a:p>
      </dgm:t>
    </dgm:pt>
    <dgm:pt modelId="{31383BC8-80FA-4473-B894-A882F15A95E2}" type="parTrans" cxnId="{16D89B61-5296-4962-802C-AB42C746B5C2}">
      <dgm:prSet/>
      <dgm:spPr/>
      <dgm:t>
        <a:bodyPr/>
        <a:lstStyle/>
        <a:p>
          <a:endParaRPr lang="ru-RU"/>
        </a:p>
      </dgm:t>
    </dgm:pt>
    <dgm:pt modelId="{419182DF-1AA1-4D68-81A6-0252F05933EB}" type="sibTrans" cxnId="{16D89B61-5296-4962-802C-AB42C746B5C2}">
      <dgm:prSet/>
      <dgm:spPr/>
      <dgm:t>
        <a:bodyPr/>
        <a:lstStyle/>
        <a:p>
          <a:endParaRPr lang="ru-RU"/>
        </a:p>
      </dgm:t>
    </dgm:pt>
    <dgm:pt modelId="{00834914-2319-4311-9647-F4F804004AC7}">
      <dgm:prSet phldrT="[Текст]" custT="1"/>
      <dgm:spPr/>
      <dgm:t>
        <a:bodyPr/>
        <a:lstStyle/>
        <a:p>
          <a:r>
            <a:rPr lang="ru-RU" sz="1400" b="1" i="0" dirty="0" err="1">
              <a:solidFill>
                <a:schemeClr val="tx2"/>
              </a:solidFill>
            </a:rPr>
            <a:t>Мүмкіндігі шектеулі</a:t>
          </a:r>
          <a:r>
            <a:rPr lang="ru-RU" sz="1400" b="1" i="0" dirty="0">
              <a:solidFill>
                <a:schemeClr val="tx2"/>
              </a:solidFill>
            </a:rPr>
            <a:t> </a:t>
          </a:r>
          <a:r>
            <a:rPr lang="ru-RU" sz="1400" b="1" i="0" dirty="0" err="1">
              <a:solidFill>
                <a:schemeClr val="tx2"/>
              </a:solidFill>
            </a:rPr>
            <a:t>балалардың физикалық, психикалық және басқа </a:t>
          </a:r>
          <a:r>
            <a:rPr lang="ru-RU" sz="1400" b="1" i="0" dirty="0">
              <a:solidFill>
                <a:schemeClr val="tx2"/>
              </a:solidFill>
            </a:rPr>
            <a:t>да </a:t>
          </a:r>
          <a:r>
            <a:rPr lang="ru-RU" sz="1400" b="1" i="0" dirty="0" err="1">
              <a:solidFill>
                <a:schemeClr val="tx2"/>
              </a:solidFill>
            </a:rPr>
            <a:t>қабілеттерін өтеу немесе</a:t>
          </a:r>
          <a:r>
            <a:rPr lang="ru-RU" sz="1400" b="1" i="0" dirty="0">
              <a:solidFill>
                <a:schemeClr val="tx2"/>
              </a:solidFill>
            </a:rPr>
            <a:t> </a:t>
          </a:r>
          <a:r>
            <a:rPr lang="ru-RU" sz="1400" b="1" i="0" dirty="0" err="1">
              <a:solidFill>
                <a:schemeClr val="tx2"/>
              </a:solidFill>
            </a:rPr>
            <a:t>қалпына келтіру</a:t>
          </a:r>
          <a:r>
            <a:rPr lang="ru-RU" sz="1400" b="1" i="0" dirty="0">
              <a:solidFill>
                <a:schemeClr val="tx2"/>
              </a:solidFill>
            </a:rPr>
            <a:t>, </a:t>
          </a:r>
          <a:r>
            <a:rPr lang="ru-RU" sz="1400" b="1" i="0" dirty="0" err="1">
              <a:solidFill>
                <a:schemeClr val="tx2"/>
              </a:solidFill>
            </a:rPr>
            <a:t>олардың әлеуметтік құқықтарын іске</a:t>
          </a:r>
          <a:r>
            <a:rPr lang="ru-RU" sz="1400" b="1" i="0" dirty="0">
              <a:solidFill>
                <a:schemeClr val="tx2"/>
              </a:solidFill>
            </a:rPr>
            <a:t> </a:t>
          </a:r>
          <a:r>
            <a:rPr lang="ru-RU" sz="1400" b="1" i="0" dirty="0" err="1">
              <a:solidFill>
                <a:schemeClr val="tx2"/>
              </a:solidFill>
            </a:rPr>
            <a:t>асыру</a:t>
          </a:r>
          <a:r>
            <a:rPr lang="ru-RU" sz="1400" b="1" i="0" dirty="0">
              <a:solidFill>
                <a:schemeClr val="tx2"/>
              </a:solidFill>
            </a:rPr>
            <a:t>, </a:t>
          </a:r>
          <a:r>
            <a:rPr lang="ru-RU" sz="1400" b="1" i="0" dirty="0" err="1">
              <a:solidFill>
                <a:schemeClr val="tx2"/>
              </a:solidFill>
            </a:rPr>
            <a:t>толық әлеуметтік бейімделуіне</a:t>
          </a:r>
          <a:r>
            <a:rPr lang="ru-RU" sz="1400" b="1" i="0" dirty="0">
              <a:solidFill>
                <a:schemeClr val="tx2"/>
              </a:solidFill>
            </a:rPr>
            <a:t> </a:t>
          </a:r>
          <a:r>
            <a:rPr lang="ru-RU" sz="1400" b="1" i="0" dirty="0" err="1">
              <a:solidFill>
                <a:schemeClr val="tx2"/>
              </a:solidFill>
            </a:rPr>
            <a:t>ықпал ету</a:t>
          </a:r>
          <a:r>
            <a:rPr lang="ru-RU" sz="1400" b="1" i="0" dirty="0">
              <a:solidFill>
                <a:schemeClr val="tx2"/>
              </a:solidFill>
            </a:rPr>
            <a:t>.</a:t>
          </a:r>
          <a:endParaRPr lang="ru-RU" sz="1400" b="1" dirty="0">
            <a:solidFill>
              <a:schemeClr val="tx2"/>
            </a:solidFill>
          </a:endParaRPr>
        </a:p>
      </dgm:t>
    </dgm:pt>
    <dgm:pt modelId="{D4845517-C8E0-4CF9-918D-7011ECA1B570}" type="parTrans" cxnId="{BD62C62B-7C89-4B80-A217-9D9B358002E8}">
      <dgm:prSet/>
      <dgm:spPr/>
      <dgm:t>
        <a:bodyPr/>
        <a:lstStyle/>
        <a:p>
          <a:endParaRPr lang="ru-RU"/>
        </a:p>
      </dgm:t>
    </dgm:pt>
    <dgm:pt modelId="{B620EE5C-8236-450F-984F-D56483BC1EE8}" type="sibTrans" cxnId="{BD62C62B-7C89-4B80-A217-9D9B358002E8}">
      <dgm:prSet/>
      <dgm:spPr/>
      <dgm:t>
        <a:bodyPr/>
        <a:lstStyle/>
        <a:p>
          <a:endParaRPr lang="ru-RU"/>
        </a:p>
      </dgm:t>
    </dgm:pt>
    <dgm:pt modelId="{9F1DDB67-6F6B-42BC-A25E-82AEBC47F17A}">
      <dgm:prSet phldrT="[Текст]" custT="1"/>
      <dgm:spPr/>
      <dgm:t>
        <a:bodyPr/>
        <a:lstStyle/>
        <a:p>
          <a:r>
            <a:rPr lang="ru-RU" sz="1400" b="1" i="0" dirty="0" err="1">
              <a:solidFill>
                <a:schemeClr val="tx2"/>
              </a:solidFill>
            </a:rPr>
            <a:t>Медициналық, әлеуметтік және білім</a:t>
          </a:r>
          <a:r>
            <a:rPr lang="ru-RU" sz="1400" b="1" i="0" dirty="0">
              <a:solidFill>
                <a:schemeClr val="tx2"/>
              </a:solidFill>
            </a:rPr>
            <a:t> беру </a:t>
          </a:r>
          <a:r>
            <a:rPr lang="ru-RU" sz="1400" b="1" i="0" dirty="0" err="1">
              <a:solidFill>
                <a:schemeClr val="tx2"/>
              </a:solidFill>
            </a:rPr>
            <a:t>қызметтерін кешенді</a:t>
          </a:r>
          <a:r>
            <a:rPr lang="ru-RU" sz="1400" b="1" i="0" dirty="0">
              <a:solidFill>
                <a:schemeClr val="tx2"/>
              </a:solidFill>
            </a:rPr>
            <a:t> </a:t>
          </a:r>
          <a:r>
            <a:rPr lang="ru-RU" sz="1400" b="1" i="0" dirty="0" err="1">
              <a:solidFill>
                <a:schemeClr val="tx2"/>
              </a:solidFill>
            </a:rPr>
            <a:t>ұсыну</a:t>
          </a:r>
          <a:endParaRPr lang="ru-RU" sz="1400" b="1" dirty="0">
            <a:solidFill>
              <a:schemeClr val="tx2"/>
            </a:solidFill>
          </a:endParaRPr>
        </a:p>
      </dgm:t>
    </dgm:pt>
    <dgm:pt modelId="{DF8825FD-ED75-43CA-80AC-1C1E45C49343}" type="parTrans" cxnId="{DFBCDAC5-87C1-4E57-8DF5-F9DCC6CF6657}">
      <dgm:prSet/>
      <dgm:spPr/>
      <dgm:t>
        <a:bodyPr/>
        <a:lstStyle/>
        <a:p>
          <a:endParaRPr lang="ru-RU"/>
        </a:p>
      </dgm:t>
    </dgm:pt>
    <dgm:pt modelId="{89F4031C-3190-49E1-AB1B-F0D00468934D}" type="sibTrans" cxnId="{DFBCDAC5-87C1-4E57-8DF5-F9DCC6CF6657}">
      <dgm:prSet/>
      <dgm:spPr/>
      <dgm:t>
        <a:bodyPr/>
        <a:lstStyle/>
        <a:p>
          <a:endParaRPr lang="ru-RU"/>
        </a:p>
      </dgm:t>
    </dgm:pt>
    <dgm:pt modelId="{29FB99AD-17BF-41C4-88D8-6BA536B66718}" type="pres">
      <dgm:prSet presAssocID="{32B75351-9210-42E3-B8E0-CF1B52EB8E6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93FDEA3-820D-4B4C-9924-AAA18BF5256A}" type="pres">
      <dgm:prSet presAssocID="{C50C072C-DCC0-434B-ADB9-8C86BEA0480F}" presName="root" presStyleCnt="0"/>
      <dgm:spPr/>
    </dgm:pt>
    <dgm:pt modelId="{A9FB2EED-BE23-409D-B3BA-EEA7F64121B7}" type="pres">
      <dgm:prSet presAssocID="{C50C072C-DCC0-434B-ADB9-8C86BEA0480F}" presName="rootComposite" presStyleCnt="0"/>
      <dgm:spPr/>
    </dgm:pt>
    <dgm:pt modelId="{DF789736-83FA-41B8-93CE-A677DF4FDE2E}" type="pres">
      <dgm:prSet presAssocID="{C50C072C-DCC0-434B-ADB9-8C86BEA0480F}" presName="rootText" presStyleLbl="node1" presStyleIdx="0" presStyleCnt="2"/>
      <dgm:spPr/>
    </dgm:pt>
    <dgm:pt modelId="{C76123B6-F83D-45DF-8811-710AEEB5E546}" type="pres">
      <dgm:prSet presAssocID="{C50C072C-DCC0-434B-ADB9-8C86BEA0480F}" presName="rootConnector" presStyleLbl="node1" presStyleIdx="0" presStyleCnt="2"/>
      <dgm:spPr/>
    </dgm:pt>
    <dgm:pt modelId="{0EF63567-E238-4034-900C-C5E7A3651663}" type="pres">
      <dgm:prSet presAssocID="{C50C072C-DCC0-434B-ADB9-8C86BEA0480F}" presName="childShape" presStyleCnt="0"/>
      <dgm:spPr/>
    </dgm:pt>
    <dgm:pt modelId="{3F5F4DD1-0349-46E6-B94D-C093ED3E5A43}" type="pres">
      <dgm:prSet presAssocID="{3587547A-B8C5-4D24-8712-52DBAEF2007A}" presName="Name13" presStyleLbl="parChTrans1D2" presStyleIdx="0" presStyleCnt="4"/>
      <dgm:spPr/>
    </dgm:pt>
    <dgm:pt modelId="{96D2266C-B27A-40FE-AC74-CC69CACFE429}" type="pres">
      <dgm:prSet presAssocID="{33B8DB74-C997-40BB-BEE2-CBB7D9A83152}" presName="childText" presStyleLbl="bgAcc1" presStyleIdx="0" presStyleCnt="4" custScaleX="162209" custLinFactNeighborX="1225" custLinFactNeighborY="-9043">
        <dgm:presLayoutVars>
          <dgm:bulletEnabled val="1"/>
        </dgm:presLayoutVars>
      </dgm:prSet>
      <dgm:spPr/>
    </dgm:pt>
    <dgm:pt modelId="{4BEFCF83-9BBE-460A-985C-99D8DAFC3D1D}" type="pres">
      <dgm:prSet presAssocID="{B8B73DFD-7180-4333-B87C-C5B800DEBBBD}" presName="Name13" presStyleLbl="parChTrans1D2" presStyleIdx="1" presStyleCnt="4"/>
      <dgm:spPr/>
    </dgm:pt>
    <dgm:pt modelId="{411C0972-4C08-4737-A60C-FA8600B264DF}" type="pres">
      <dgm:prSet presAssocID="{798C9986-5DAB-47E2-B9CD-83BC613FE543}" presName="childText" presStyleLbl="bgAcc1" presStyleIdx="1" presStyleCnt="4" custScaleX="164990">
        <dgm:presLayoutVars>
          <dgm:bulletEnabled val="1"/>
        </dgm:presLayoutVars>
      </dgm:prSet>
      <dgm:spPr/>
    </dgm:pt>
    <dgm:pt modelId="{4217C8AE-5CFA-4FF6-ABCA-56FFD3BDBD48}" type="pres">
      <dgm:prSet presAssocID="{41577C4F-2176-4E26-A7EA-4CD4BEACCD93}" presName="root" presStyleCnt="0"/>
      <dgm:spPr/>
    </dgm:pt>
    <dgm:pt modelId="{F4800B53-F22E-4D58-B8B1-6934B2D1EC63}" type="pres">
      <dgm:prSet presAssocID="{41577C4F-2176-4E26-A7EA-4CD4BEACCD93}" presName="rootComposite" presStyleCnt="0"/>
      <dgm:spPr/>
    </dgm:pt>
    <dgm:pt modelId="{5A1022FC-9641-4176-A63D-AB7388E236F1}" type="pres">
      <dgm:prSet presAssocID="{41577C4F-2176-4E26-A7EA-4CD4BEACCD93}" presName="rootText" presStyleLbl="node1" presStyleIdx="1" presStyleCnt="2"/>
      <dgm:spPr/>
    </dgm:pt>
    <dgm:pt modelId="{2A9BAC12-2599-417B-9DB1-31AB6021EFBB}" type="pres">
      <dgm:prSet presAssocID="{41577C4F-2176-4E26-A7EA-4CD4BEACCD93}" presName="rootConnector" presStyleLbl="node1" presStyleIdx="1" presStyleCnt="2"/>
      <dgm:spPr/>
    </dgm:pt>
    <dgm:pt modelId="{029B17ED-7B86-4129-B06C-87DB18AA3669}" type="pres">
      <dgm:prSet presAssocID="{41577C4F-2176-4E26-A7EA-4CD4BEACCD93}" presName="childShape" presStyleCnt="0"/>
      <dgm:spPr/>
    </dgm:pt>
    <dgm:pt modelId="{003F41B0-E0AE-4219-9284-55E483511A82}" type="pres">
      <dgm:prSet presAssocID="{D4845517-C8E0-4CF9-918D-7011ECA1B570}" presName="Name13" presStyleLbl="parChTrans1D2" presStyleIdx="2" presStyleCnt="4"/>
      <dgm:spPr/>
    </dgm:pt>
    <dgm:pt modelId="{D460FCEA-CF5C-4D7E-807D-3C0B40B4E923}" type="pres">
      <dgm:prSet presAssocID="{00834914-2319-4311-9647-F4F804004AC7}" presName="childText" presStyleLbl="bgAcc1" presStyleIdx="2" presStyleCnt="4" custScaleX="160223">
        <dgm:presLayoutVars>
          <dgm:bulletEnabled val="1"/>
        </dgm:presLayoutVars>
      </dgm:prSet>
      <dgm:spPr/>
    </dgm:pt>
    <dgm:pt modelId="{07D0FA88-CF0C-449F-AFCD-AAC865FFAEA5}" type="pres">
      <dgm:prSet presAssocID="{DF8825FD-ED75-43CA-80AC-1C1E45C49343}" presName="Name13" presStyleLbl="parChTrans1D2" presStyleIdx="3" presStyleCnt="4"/>
      <dgm:spPr/>
    </dgm:pt>
    <dgm:pt modelId="{FDE128E2-3E71-4D31-89DB-2D9443DFFC63}" type="pres">
      <dgm:prSet presAssocID="{9F1DDB67-6F6B-42BC-A25E-82AEBC47F17A}" presName="childText" presStyleLbl="bgAcc1" presStyleIdx="3" presStyleCnt="4" custScaleX="167135">
        <dgm:presLayoutVars>
          <dgm:bulletEnabled val="1"/>
        </dgm:presLayoutVars>
      </dgm:prSet>
      <dgm:spPr/>
    </dgm:pt>
  </dgm:ptLst>
  <dgm:cxnLst>
    <dgm:cxn modelId="{BD62C62B-7C89-4B80-A217-9D9B358002E8}" srcId="{41577C4F-2176-4E26-A7EA-4CD4BEACCD93}" destId="{00834914-2319-4311-9647-F4F804004AC7}" srcOrd="0" destOrd="0" parTransId="{D4845517-C8E0-4CF9-918D-7011ECA1B570}" sibTransId="{B620EE5C-8236-450F-984F-D56483BC1EE8}"/>
    <dgm:cxn modelId="{FD9DDA2F-61BD-465E-8F2C-0AA4804F60DE}" type="presOf" srcId="{41577C4F-2176-4E26-A7EA-4CD4BEACCD93}" destId="{5A1022FC-9641-4176-A63D-AB7388E236F1}" srcOrd="0" destOrd="0" presId="urn:microsoft.com/office/officeart/2005/8/layout/hierarchy3#1"/>
    <dgm:cxn modelId="{751FC934-F3D7-4923-B2DC-D4FE67AD94DC}" type="presOf" srcId="{D4845517-C8E0-4CF9-918D-7011ECA1B570}" destId="{003F41B0-E0AE-4219-9284-55E483511A82}" srcOrd="0" destOrd="0" presId="urn:microsoft.com/office/officeart/2005/8/layout/hierarchy3#1"/>
    <dgm:cxn modelId="{16D89B61-5296-4962-802C-AB42C746B5C2}" srcId="{32B75351-9210-42E3-B8E0-CF1B52EB8E66}" destId="{41577C4F-2176-4E26-A7EA-4CD4BEACCD93}" srcOrd="1" destOrd="0" parTransId="{31383BC8-80FA-4473-B894-A882F15A95E2}" sibTransId="{419182DF-1AA1-4D68-81A6-0252F05933EB}"/>
    <dgm:cxn modelId="{F9B4F044-8BBB-44CE-A667-05CBFCE772B7}" type="presOf" srcId="{C50C072C-DCC0-434B-ADB9-8C86BEA0480F}" destId="{DF789736-83FA-41B8-93CE-A677DF4FDE2E}" srcOrd="0" destOrd="0" presId="urn:microsoft.com/office/officeart/2005/8/layout/hierarchy3#1"/>
    <dgm:cxn modelId="{D8926246-FE9C-4D64-9332-CFB6280AD8EF}" srcId="{32B75351-9210-42E3-B8E0-CF1B52EB8E66}" destId="{C50C072C-DCC0-434B-ADB9-8C86BEA0480F}" srcOrd="0" destOrd="0" parTransId="{E6EAE0DC-9D75-4B82-8790-B29E54AC335C}" sibTransId="{C272CA42-76AA-41A9-A50B-08FFBE38CD8C}"/>
    <dgm:cxn modelId="{C1026F70-FF09-453C-B05C-984468659DC0}" type="presOf" srcId="{41577C4F-2176-4E26-A7EA-4CD4BEACCD93}" destId="{2A9BAC12-2599-417B-9DB1-31AB6021EFBB}" srcOrd="1" destOrd="0" presId="urn:microsoft.com/office/officeart/2005/8/layout/hierarchy3#1"/>
    <dgm:cxn modelId="{DFB07280-9DC3-4BD8-B81D-AAD36F611BB7}" type="presOf" srcId="{9F1DDB67-6F6B-42BC-A25E-82AEBC47F17A}" destId="{FDE128E2-3E71-4D31-89DB-2D9443DFFC63}" srcOrd="0" destOrd="0" presId="urn:microsoft.com/office/officeart/2005/8/layout/hierarchy3#1"/>
    <dgm:cxn modelId="{E8270A9E-75F2-4FFA-8170-B7F75E14F1C4}" type="presOf" srcId="{C50C072C-DCC0-434B-ADB9-8C86BEA0480F}" destId="{C76123B6-F83D-45DF-8811-710AEEB5E546}" srcOrd="1" destOrd="0" presId="urn:microsoft.com/office/officeart/2005/8/layout/hierarchy3#1"/>
    <dgm:cxn modelId="{2FF08EA0-DB99-42A2-AC36-F8B6180CC151}" type="presOf" srcId="{32B75351-9210-42E3-B8E0-CF1B52EB8E66}" destId="{29FB99AD-17BF-41C4-88D8-6BA536B66718}" srcOrd="0" destOrd="0" presId="urn:microsoft.com/office/officeart/2005/8/layout/hierarchy3#1"/>
    <dgm:cxn modelId="{DD1532A5-56E6-4B41-9518-FD24C043279E}" type="presOf" srcId="{3587547A-B8C5-4D24-8712-52DBAEF2007A}" destId="{3F5F4DD1-0349-46E6-B94D-C093ED3E5A43}" srcOrd="0" destOrd="0" presId="urn:microsoft.com/office/officeart/2005/8/layout/hierarchy3#1"/>
    <dgm:cxn modelId="{ACEF6FA8-FA92-4DE0-B12B-C00940B0ED65}" type="presOf" srcId="{DF8825FD-ED75-43CA-80AC-1C1E45C49343}" destId="{07D0FA88-CF0C-449F-AFCD-AAC865FFAEA5}" srcOrd="0" destOrd="0" presId="urn:microsoft.com/office/officeart/2005/8/layout/hierarchy3#1"/>
    <dgm:cxn modelId="{A69266B0-0882-4EF5-8BFC-4142599A04B0}" type="presOf" srcId="{798C9986-5DAB-47E2-B9CD-83BC613FE543}" destId="{411C0972-4C08-4737-A60C-FA8600B264DF}" srcOrd="0" destOrd="0" presId="urn:microsoft.com/office/officeart/2005/8/layout/hierarchy3#1"/>
    <dgm:cxn modelId="{3F8188C0-EBDC-44F5-85B8-65FAD36F8361}" srcId="{C50C072C-DCC0-434B-ADB9-8C86BEA0480F}" destId="{33B8DB74-C997-40BB-BEE2-CBB7D9A83152}" srcOrd="0" destOrd="0" parTransId="{3587547A-B8C5-4D24-8712-52DBAEF2007A}" sibTransId="{F4DE11A7-B54C-4728-880F-04B0F4786D8C}"/>
    <dgm:cxn modelId="{DFBCDAC5-87C1-4E57-8DF5-F9DCC6CF6657}" srcId="{41577C4F-2176-4E26-A7EA-4CD4BEACCD93}" destId="{9F1DDB67-6F6B-42BC-A25E-82AEBC47F17A}" srcOrd="1" destOrd="0" parTransId="{DF8825FD-ED75-43CA-80AC-1C1E45C49343}" sibTransId="{89F4031C-3190-49E1-AB1B-F0D00468934D}"/>
    <dgm:cxn modelId="{6FED34C9-87DE-4A87-BF28-56B66A69D419}" type="presOf" srcId="{00834914-2319-4311-9647-F4F804004AC7}" destId="{D460FCEA-CF5C-4D7E-807D-3C0B40B4E923}" srcOrd="0" destOrd="0" presId="urn:microsoft.com/office/officeart/2005/8/layout/hierarchy3#1"/>
    <dgm:cxn modelId="{2FD582D0-253A-4A26-AD97-01E8C0C2FAAA}" type="presOf" srcId="{33B8DB74-C997-40BB-BEE2-CBB7D9A83152}" destId="{96D2266C-B27A-40FE-AC74-CC69CACFE429}" srcOrd="0" destOrd="0" presId="urn:microsoft.com/office/officeart/2005/8/layout/hierarchy3#1"/>
    <dgm:cxn modelId="{351763FA-A208-41F3-9324-39FED82FC490}" srcId="{C50C072C-DCC0-434B-ADB9-8C86BEA0480F}" destId="{798C9986-5DAB-47E2-B9CD-83BC613FE543}" srcOrd="1" destOrd="0" parTransId="{B8B73DFD-7180-4333-B87C-C5B800DEBBBD}" sibTransId="{89F819C9-869A-4CCA-BD2C-955DE9CCFF80}"/>
    <dgm:cxn modelId="{6C3FD9FA-DF22-4468-A2B5-A157675A4EE0}" type="presOf" srcId="{B8B73DFD-7180-4333-B87C-C5B800DEBBBD}" destId="{4BEFCF83-9BBE-460A-985C-99D8DAFC3D1D}" srcOrd="0" destOrd="0" presId="urn:microsoft.com/office/officeart/2005/8/layout/hierarchy3#1"/>
    <dgm:cxn modelId="{5DAE4552-ED6A-4824-8245-1A3EC95CB1D9}" type="presParOf" srcId="{29FB99AD-17BF-41C4-88D8-6BA536B66718}" destId="{993FDEA3-820D-4B4C-9924-AAA18BF5256A}" srcOrd="0" destOrd="0" presId="urn:microsoft.com/office/officeart/2005/8/layout/hierarchy3#1"/>
    <dgm:cxn modelId="{2274A200-DA8B-425A-9970-641FC962D551}" type="presParOf" srcId="{993FDEA3-820D-4B4C-9924-AAA18BF5256A}" destId="{A9FB2EED-BE23-409D-B3BA-EEA7F64121B7}" srcOrd="0" destOrd="0" presId="urn:microsoft.com/office/officeart/2005/8/layout/hierarchy3#1"/>
    <dgm:cxn modelId="{75C33A6F-1E86-4871-96DE-5FE6D85AC715}" type="presParOf" srcId="{A9FB2EED-BE23-409D-B3BA-EEA7F64121B7}" destId="{DF789736-83FA-41B8-93CE-A677DF4FDE2E}" srcOrd="0" destOrd="0" presId="urn:microsoft.com/office/officeart/2005/8/layout/hierarchy3#1"/>
    <dgm:cxn modelId="{403207A4-C10F-4C1A-85A2-D1B36CA13B43}" type="presParOf" srcId="{A9FB2EED-BE23-409D-B3BA-EEA7F64121B7}" destId="{C76123B6-F83D-45DF-8811-710AEEB5E546}" srcOrd="1" destOrd="0" presId="urn:microsoft.com/office/officeart/2005/8/layout/hierarchy3#1"/>
    <dgm:cxn modelId="{8B6435DF-3150-4BEE-989A-BEC845D660BA}" type="presParOf" srcId="{993FDEA3-820D-4B4C-9924-AAA18BF5256A}" destId="{0EF63567-E238-4034-900C-C5E7A3651663}" srcOrd="1" destOrd="0" presId="urn:microsoft.com/office/officeart/2005/8/layout/hierarchy3#1"/>
    <dgm:cxn modelId="{65CEB18C-AE6B-400F-9F43-898BC3AAD93E}" type="presParOf" srcId="{0EF63567-E238-4034-900C-C5E7A3651663}" destId="{3F5F4DD1-0349-46E6-B94D-C093ED3E5A43}" srcOrd="0" destOrd="0" presId="urn:microsoft.com/office/officeart/2005/8/layout/hierarchy3#1"/>
    <dgm:cxn modelId="{1F95A8C1-B509-4ADC-B4E0-CCC3852E2E86}" type="presParOf" srcId="{0EF63567-E238-4034-900C-C5E7A3651663}" destId="{96D2266C-B27A-40FE-AC74-CC69CACFE429}" srcOrd="1" destOrd="0" presId="urn:microsoft.com/office/officeart/2005/8/layout/hierarchy3#1"/>
    <dgm:cxn modelId="{1E207EF9-526A-4DA7-9E5C-EA0415FBB5C2}" type="presParOf" srcId="{0EF63567-E238-4034-900C-C5E7A3651663}" destId="{4BEFCF83-9BBE-460A-985C-99D8DAFC3D1D}" srcOrd="2" destOrd="0" presId="urn:microsoft.com/office/officeart/2005/8/layout/hierarchy3#1"/>
    <dgm:cxn modelId="{19A767BC-1672-42E9-A0BC-5638A077F1DA}" type="presParOf" srcId="{0EF63567-E238-4034-900C-C5E7A3651663}" destId="{411C0972-4C08-4737-A60C-FA8600B264DF}" srcOrd="3" destOrd="0" presId="urn:microsoft.com/office/officeart/2005/8/layout/hierarchy3#1"/>
    <dgm:cxn modelId="{F3943CA8-07E4-4BCE-8FE7-B79D32F28181}" type="presParOf" srcId="{29FB99AD-17BF-41C4-88D8-6BA536B66718}" destId="{4217C8AE-5CFA-4FF6-ABCA-56FFD3BDBD48}" srcOrd="1" destOrd="0" presId="urn:microsoft.com/office/officeart/2005/8/layout/hierarchy3#1"/>
    <dgm:cxn modelId="{D3D32B47-BFC2-409E-A986-8C47060E63D7}" type="presParOf" srcId="{4217C8AE-5CFA-4FF6-ABCA-56FFD3BDBD48}" destId="{F4800B53-F22E-4D58-B8B1-6934B2D1EC63}" srcOrd="0" destOrd="0" presId="urn:microsoft.com/office/officeart/2005/8/layout/hierarchy3#1"/>
    <dgm:cxn modelId="{201F7B66-326A-43E1-AA46-1C0511955178}" type="presParOf" srcId="{F4800B53-F22E-4D58-B8B1-6934B2D1EC63}" destId="{5A1022FC-9641-4176-A63D-AB7388E236F1}" srcOrd="0" destOrd="0" presId="urn:microsoft.com/office/officeart/2005/8/layout/hierarchy3#1"/>
    <dgm:cxn modelId="{18E13374-8353-4B41-82B0-78133CF5BCCD}" type="presParOf" srcId="{F4800B53-F22E-4D58-B8B1-6934B2D1EC63}" destId="{2A9BAC12-2599-417B-9DB1-31AB6021EFBB}" srcOrd="1" destOrd="0" presId="urn:microsoft.com/office/officeart/2005/8/layout/hierarchy3#1"/>
    <dgm:cxn modelId="{82AE40F8-45A4-4951-8E60-E0C9623F23E2}" type="presParOf" srcId="{4217C8AE-5CFA-4FF6-ABCA-56FFD3BDBD48}" destId="{029B17ED-7B86-4129-B06C-87DB18AA3669}" srcOrd="1" destOrd="0" presId="urn:microsoft.com/office/officeart/2005/8/layout/hierarchy3#1"/>
    <dgm:cxn modelId="{133331D5-DB30-4D43-8E24-41CF8EDBF43D}" type="presParOf" srcId="{029B17ED-7B86-4129-B06C-87DB18AA3669}" destId="{003F41B0-E0AE-4219-9284-55E483511A82}" srcOrd="0" destOrd="0" presId="urn:microsoft.com/office/officeart/2005/8/layout/hierarchy3#1"/>
    <dgm:cxn modelId="{82AD0FD7-A9FD-4A72-A426-598E1BE1AB99}" type="presParOf" srcId="{029B17ED-7B86-4129-B06C-87DB18AA3669}" destId="{D460FCEA-CF5C-4D7E-807D-3C0B40B4E923}" srcOrd="1" destOrd="0" presId="urn:microsoft.com/office/officeart/2005/8/layout/hierarchy3#1"/>
    <dgm:cxn modelId="{27E4284D-C177-4317-9CC7-4ED4B9BFE382}" type="presParOf" srcId="{029B17ED-7B86-4129-B06C-87DB18AA3669}" destId="{07D0FA88-CF0C-449F-AFCD-AAC865FFAEA5}" srcOrd="2" destOrd="0" presId="urn:microsoft.com/office/officeart/2005/8/layout/hierarchy3#1"/>
    <dgm:cxn modelId="{442A3A1F-F65E-4B49-B7CB-9B077011FE06}" type="presParOf" srcId="{029B17ED-7B86-4129-B06C-87DB18AA3669}" destId="{FDE128E2-3E71-4D31-89DB-2D9443DFFC63}" srcOrd="3" destOrd="0" presId="urn:microsoft.com/office/officeart/2005/8/layout/hierarchy3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447520A-7894-4508-8A9C-590A2FD5D0A2}" type="doc">
      <dgm:prSet loTypeId="urn:microsoft.com/office/officeart/2005/8/layout/vProcess5" loCatId="process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ru-RU"/>
        </a:p>
      </dgm:t>
    </dgm:pt>
    <dgm:pt modelId="{7E586D05-F3C8-4881-94AC-1525D5C5114B}">
      <dgm:prSet phldrT="[Текст]" phldr="0" custT="1"/>
      <dgm:spPr/>
      <dgm:t>
        <a:bodyPr vert="horz" wrap="square"/>
        <a:lstStyle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dirty="0" err="1"/>
            <a:t>Облыс</a:t>
          </a:r>
          <a:r>
            <a:rPr lang="ru-RU" sz="1200" b="1" dirty="0"/>
            <a:t> </a:t>
          </a:r>
          <a:r>
            <a:rPr lang="ru-RU" sz="1200" b="1" dirty="0" err="1"/>
            <a:t>бойынша</a:t>
          </a:r>
          <a:r>
            <a:rPr lang="ru-RU" sz="1200" b="1" dirty="0"/>
            <a:t> </a:t>
          </a:r>
          <a:r>
            <a:rPr lang="ru-RU" sz="1200" b="1" dirty="0" err="1"/>
            <a:t>статистикалық мәліметтерді ұсынуға жауапты</a:t>
          </a:r>
          <a:r>
            <a:rPr lang="ru-RU" sz="1200" b="1" dirty="0"/>
            <a:t> </a:t>
          </a:r>
          <a:r>
            <a:rPr lang="ru-RU" sz="1200" b="1" dirty="0" err="1"/>
            <a:t>облыстық </a:t>
          </a:r>
          <a:r>
            <a:rPr lang="ru-RU" sz="1200" b="1" dirty="0"/>
            <a:t>ПМПК </a:t>
          </a:r>
          <a:r>
            <a:rPr lang="ru-RU" sz="1200" b="1" dirty="0" err="1"/>
            <a:t>басшысы</a:t>
          </a:r>
          <a:r>
            <a:rPr lang="ru-RU" sz="1200" b="1" dirty="0"/>
            <a:t> скрининг </a:t>
          </a:r>
          <a:r>
            <a:rPr lang="ru-RU" sz="1200" b="1" dirty="0" err="1"/>
            <a:t>нәтижелері бойынша</a:t>
          </a:r>
          <a:r>
            <a:rPr lang="ru-RU" sz="1200" b="1" dirty="0"/>
            <a:t> </a:t>
          </a:r>
          <a:r>
            <a:rPr lang="ru-RU" sz="1200" b="1" dirty="0" err="1"/>
            <a:t>ақпарат беруді</a:t>
          </a:r>
          <a:r>
            <a:rPr lang="ru-RU" sz="1200" b="1" dirty="0"/>
            <a:t> </a:t>
          </a:r>
          <a:r>
            <a:rPr lang="ru-RU" sz="1200" b="1" dirty="0" err="1"/>
            <a:t>ұйымдастыру мақсатында денсаулық сақтау басқармасына </a:t>
          </a:r>
          <a:r>
            <a:rPr lang="ru-RU" sz="1200" b="1" dirty="0"/>
            <a:t>хат </a:t>
          </a:r>
          <a:r>
            <a:rPr lang="ru-RU" sz="1200" b="1" dirty="0" err="1"/>
            <a:t>жолдайды</a:t>
          </a:r>
          <a:r>
            <a:rPr lang="ru-RU" sz="1200" b="1" dirty="0"/>
            <a:t>. </a:t>
          </a:r>
          <a:r>
            <a:rPr lang="ru-RU" sz="1200" b="1" dirty="0" err="1"/>
            <a:t>Хатта</a:t>
          </a:r>
          <a:r>
            <a:rPr lang="ru-RU" sz="1200" b="1" dirty="0"/>
            <a:t> </a:t>
          </a:r>
          <a:r>
            <a:rPr lang="ru-RU" sz="1200" b="1" dirty="0" err="1"/>
            <a:t>облыста</a:t>
          </a:r>
          <a:r>
            <a:rPr lang="ru-RU" sz="1200" b="1" dirty="0"/>
            <a:t> </a:t>
          </a:r>
          <a:r>
            <a:rPr lang="ru-RU" sz="1200" b="1" dirty="0" err="1"/>
            <a:t>жұмыс істейтін</a:t>
          </a:r>
          <a:r>
            <a:rPr lang="ru-RU" sz="1200" b="1" dirty="0"/>
            <a:t> </a:t>
          </a:r>
          <a:r>
            <a:rPr lang="ru-RU" sz="1200" b="1" dirty="0" err="1"/>
            <a:t>барлық ПМПК туралы</a:t>
          </a:r>
          <a:r>
            <a:rPr lang="ru-RU" sz="1200" b="1" dirty="0"/>
            <a:t> </a:t>
          </a:r>
          <a:r>
            <a:rPr lang="ru-RU" sz="1200" b="1" dirty="0" err="1"/>
            <a:t>мәліметтер көрсетіледі.</a:t>
          </a:r>
          <a:r>
            <a:rPr lang="ru-RU" sz="1200" b="1" dirty="0"/>
            <a:t> </a:t>
          </a:r>
          <a:r>
            <a:rPr lang="ru-RU" sz="1200" b="1" dirty="0" err="1"/>
            <a:t>Кері</a:t>
          </a:r>
          <a:r>
            <a:rPr lang="ru-RU" sz="1200" b="1" dirty="0"/>
            <a:t> </a:t>
          </a:r>
          <a:r>
            <a:rPr lang="ru-RU" sz="1200" b="1" dirty="0" err="1"/>
            <a:t>байланыс</a:t>
          </a:r>
          <a:r>
            <a:rPr lang="ru-RU" sz="1200" b="1" dirty="0"/>
            <a:t>: </a:t>
          </a:r>
          <a:r>
            <a:rPr lang="ru-RU" sz="1200" b="1" dirty="0" err="1"/>
            <a:t>Облыстың АМСК-ке</a:t>
          </a:r>
          <a:r>
            <a:rPr lang="ru-RU" sz="1200" b="1" dirty="0"/>
            <a:t> скрининг </a:t>
          </a:r>
          <a:r>
            <a:rPr lang="ru-RU" sz="1200" b="1" dirty="0" err="1"/>
            <a:t>нәтижелерін ресімдеуге</a:t>
          </a:r>
          <a:r>
            <a:rPr lang="ru-RU" sz="1200" b="1" dirty="0"/>
            <a:t> </a:t>
          </a:r>
          <a:r>
            <a:rPr lang="ru-RU" sz="1200" b="1" dirty="0" err="1"/>
            <a:t>және оларды</a:t>
          </a:r>
          <a:r>
            <a:rPr lang="ru-RU" sz="1200" b="1" dirty="0"/>
            <a:t> </a:t>
          </a:r>
          <a:r>
            <a:rPr lang="ru-RU" sz="1200" b="1" dirty="0" err="1"/>
            <a:t>тиісті</a:t>
          </a:r>
          <a:r>
            <a:rPr lang="ru-RU" sz="1200" b="1" dirty="0"/>
            <a:t> </a:t>
          </a:r>
          <a:r>
            <a:rPr lang="ru-RU" sz="1200" b="1" dirty="0" err="1"/>
            <a:t>ПМПК-ке</a:t>
          </a:r>
          <a:r>
            <a:rPr lang="ru-RU" sz="1200" b="1" dirty="0"/>
            <a:t> </a:t>
          </a:r>
          <a:r>
            <a:rPr lang="ru-RU" sz="1200" b="1" dirty="0" err="1"/>
            <a:t>жіберуге</a:t>
          </a:r>
          <a:r>
            <a:rPr lang="ru-RU" sz="1200" b="1" dirty="0"/>
            <a:t> </a:t>
          </a:r>
          <a:r>
            <a:rPr lang="ru-RU" sz="1200" b="1" dirty="0" err="1"/>
            <a:t>жауапты</a:t>
          </a:r>
          <a:r>
            <a:rPr lang="ru-RU" sz="1200" b="1" dirty="0"/>
            <a:t> </a:t>
          </a:r>
          <a:r>
            <a:rPr lang="ru-RU" sz="1200" b="1" dirty="0" err="1"/>
            <a:t>тұлғалардың деректері</a:t>
          </a:r>
          <a:r>
            <a:rPr lang="ru-RU" sz="1200" b="1" dirty="0"/>
            <a:t> </a:t>
          </a:r>
          <a:r>
            <a:rPr lang="ru-RU" sz="1200" b="1" dirty="0" err="1"/>
            <a:t>жиналады</a:t>
          </a:r>
          <a:r>
            <a:rPr lang="ru-RU" sz="1200" b="1" dirty="0"/>
            <a:t>.</a:t>
          </a:r>
        </a:p>
      </dgm:t>
    </dgm:pt>
    <dgm:pt modelId="{13121BED-50AF-4CD9-B980-7C505C531BA5}" type="parTrans" cxnId="{97D6623C-B1D0-40DF-8B89-A722C4340371}">
      <dgm:prSet/>
      <dgm:spPr/>
      <dgm:t>
        <a:bodyPr/>
        <a:lstStyle/>
        <a:p>
          <a:endParaRPr lang="ru-RU"/>
        </a:p>
      </dgm:t>
    </dgm:pt>
    <dgm:pt modelId="{646F0B30-C543-47C3-AEEF-0B62AB01ACA9}" type="sibTrans" cxnId="{97D6623C-B1D0-40DF-8B89-A722C4340371}">
      <dgm:prSet/>
      <dgm:spPr>
        <a:solidFill>
          <a:srgbClr val="00B0F0">
            <a:alpha val="90000"/>
          </a:srgbClr>
        </a:solidFill>
      </dgm:spPr>
      <dgm:t>
        <a:bodyPr/>
        <a:lstStyle/>
        <a:p>
          <a:endParaRPr lang="ru-RU"/>
        </a:p>
      </dgm:t>
    </dgm:pt>
    <dgm:pt modelId="{DF0FD135-21EA-4E82-BE19-6BB2701D6146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</a:pPr>
          <a:r>
            <a:rPr lang="ru-RU" sz="1400" b="1" dirty="0"/>
            <a:t>ПМПК </a:t>
          </a:r>
          <a:r>
            <a:rPr lang="ru-RU" sz="1400" b="1" dirty="0" err="1"/>
            <a:t>статистикасы</a:t>
          </a:r>
          <a:r>
            <a:rPr lang="ru-RU" sz="1400" b="1" dirty="0"/>
            <a:t> </a:t>
          </a:r>
          <a:r>
            <a:rPr lang="ru-RU" sz="1400" b="1" dirty="0" err="1"/>
            <a:t>скринингке</a:t>
          </a:r>
          <a:r>
            <a:rPr lang="ru-RU" sz="1400" b="1" dirty="0"/>
            <a:t> </a:t>
          </a:r>
          <a:r>
            <a:rPr lang="ru-RU" sz="1400" b="1" dirty="0" err="1"/>
            <a:t>жауапты</a:t>
          </a:r>
          <a:r>
            <a:rPr lang="ru-RU" sz="1400" b="1" dirty="0"/>
            <a:t> </a:t>
          </a:r>
          <a:r>
            <a:rPr lang="ru-RU" sz="1400" b="1" dirty="0" err="1"/>
            <a:t>тұлғалардың деректерін</a:t>
          </a:r>
          <a:r>
            <a:rPr lang="ru-RU" sz="1400" b="1" dirty="0"/>
            <a:t> </a:t>
          </a:r>
          <a:r>
            <a:rPr lang="ru-RU" sz="1400" b="1" dirty="0" err="1"/>
            <a:t>пайдалана</a:t>
          </a:r>
          <a:r>
            <a:rPr lang="ru-RU" sz="1400" b="1" dirty="0"/>
            <a:t> </a:t>
          </a:r>
          <a:r>
            <a:rPr lang="ru-RU" sz="1400" b="1" dirty="0" err="1"/>
            <a:t>отырып</a:t>
          </a:r>
          <a:r>
            <a:rPr lang="ru-RU" sz="1400" b="1" dirty="0"/>
            <a:t>, </a:t>
          </a:r>
          <a:r>
            <a:rPr lang="ru-RU" sz="1400" b="1" dirty="0" err="1"/>
            <a:t>ақпаратты </a:t>
          </a:r>
          <a:r>
            <a:rPr lang="ru-RU" sz="1400" b="1" dirty="0"/>
            <a:t>беру </a:t>
          </a:r>
          <a:r>
            <a:rPr lang="ru-RU" sz="1400" b="1" dirty="0" err="1"/>
            <a:t>процесін</a:t>
          </a:r>
          <a:r>
            <a:rPr lang="ru-RU" sz="1400" b="1" dirty="0"/>
            <a:t> </a:t>
          </a:r>
          <a:r>
            <a:rPr lang="ru-RU" sz="1400" b="1" dirty="0" err="1"/>
            <a:t>жолға қояды</a:t>
          </a:r>
          <a:r>
            <a:rPr lang="ru-RU" sz="1400" b="1" dirty="0"/>
            <a:t>, ай </a:t>
          </a:r>
          <a:r>
            <a:rPr lang="ru-RU" sz="1400" b="1" dirty="0" err="1"/>
            <a:t>сайын</a:t>
          </a:r>
          <a:r>
            <a:rPr lang="ru-RU" sz="1400" b="1" dirty="0"/>
            <a:t> скрининг </a:t>
          </a:r>
          <a:r>
            <a:rPr lang="ru-RU" sz="1400" b="1" dirty="0" err="1"/>
            <a:t>нәтижелерінің түсуін бақылайды</a:t>
          </a:r>
          <a:r>
            <a:rPr lang="ru-RU" sz="1400" b="1" dirty="0"/>
            <a:t>, мониторинг </a:t>
          </a:r>
          <a:r>
            <a:rPr lang="ru-RU" sz="1400" b="1" dirty="0" err="1"/>
            <a:t>жүргізеді</a:t>
          </a:r>
          <a:r>
            <a:rPr lang="ru-RU" sz="1400" b="1" dirty="0"/>
            <a:t>.</a:t>
          </a:r>
          <a:endParaRPr lang="ru-RU" sz="1300" dirty="0"/>
        </a:p>
      </dgm:t>
    </dgm:pt>
    <dgm:pt modelId="{29CEE4CB-9715-4E27-A507-07BC9263C5B8}" type="parTrans" cxnId="{A1BC1E23-FAE7-463C-8641-C02FCA725A8A}">
      <dgm:prSet/>
      <dgm:spPr/>
      <dgm:t>
        <a:bodyPr/>
        <a:lstStyle/>
        <a:p>
          <a:endParaRPr lang="ru-RU"/>
        </a:p>
      </dgm:t>
    </dgm:pt>
    <dgm:pt modelId="{5050680E-9603-41C8-947B-BAE902241CE2}" type="sibTrans" cxnId="{A1BC1E23-FAE7-463C-8641-C02FCA725A8A}">
      <dgm:prSet/>
      <dgm:spPr>
        <a:solidFill>
          <a:srgbClr val="00B0F0">
            <a:alpha val="90000"/>
          </a:srgbClr>
        </a:solidFill>
      </dgm:spPr>
      <dgm:t>
        <a:bodyPr/>
        <a:lstStyle/>
        <a:p>
          <a:endParaRPr lang="ru-RU"/>
        </a:p>
      </dgm:t>
    </dgm:pt>
    <dgm:pt modelId="{49752839-5A82-4DE9-A897-C52DA75EA7D2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</a:pPr>
          <a:r>
            <a:rPr lang="ru-RU" sz="1400" b="1" dirty="0"/>
            <a:t>ПМПК </a:t>
          </a:r>
          <a:r>
            <a:rPr lang="ru-RU" sz="1400" b="1" dirty="0" err="1"/>
            <a:t>статистигі</a:t>
          </a:r>
          <a:r>
            <a:rPr lang="ru-RU" sz="1400" b="1" dirty="0"/>
            <a:t> </a:t>
          </a:r>
          <a:r>
            <a:rPr lang="ru-RU" sz="1400" b="1" dirty="0" err="1"/>
            <a:t>айдың екінші</a:t>
          </a:r>
          <a:r>
            <a:rPr lang="ru-RU" sz="1400" b="1" dirty="0"/>
            <a:t> </a:t>
          </a:r>
          <a:r>
            <a:rPr lang="ru-RU" sz="1400" b="1" dirty="0" err="1"/>
            <a:t>аптасында</a:t>
          </a:r>
          <a:r>
            <a:rPr lang="ru-RU" sz="1400" b="1" dirty="0"/>
            <a:t> ПМПК </a:t>
          </a:r>
          <a:r>
            <a:rPr lang="ru-RU" sz="1400" b="1" dirty="0" err="1"/>
            <a:t>тіркеушісімен</a:t>
          </a:r>
          <a:r>
            <a:rPr lang="ru-RU" sz="1400" b="1" dirty="0"/>
            <a:t> </a:t>
          </a:r>
          <a:r>
            <a:rPr lang="ru-RU" sz="1400" b="1" dirty="0" err="1"/>
            <a:t>бірге</a:t>
          </a:r>
          <a:r>
            <a:rPr lang="ru-RU" sz="1400" b="1" dirty="0"/>
            <a:t> </a:t>
          </a:r>
          <a:r>
            <a:rPr lang="ru-RU" sz="1400" b="1" dirty="0" err="1"/>
            <a:t>ата-аналарға ПМПК-те</a:t>
          </a:r>
          <a:r>
            <a:rPr lang="ru-RU" sz="1400" b="1" dirty="0"/>
            <a:t> </a:t>
          </a:r>
          <a:r>
            <a:rPr lang="ru-RU" sz="1400" b="1" dirty="0" err="1"/>
            <a:t>тексеруден</a:t>
          </a:r>
          <a:r>
            <a:rPr lang="ru-RU" sz="1400" b="1" dirty="0"/>
            <a:t> </a:t>
          </a:r>
          <a:r>
            <a:rPr lang="ru-RU" sz="1400" b="1" dirty="0" err="1"/>
            <a:t>және кеңес беруден</a:t>
          </a:r>
          <a:r>
            <a:rPr lang="ru-RU" sz="1400" b="1" dirty="0"/>
            <a:t> </a:t>
          </a:r>
          <a:r>
            <a:rPr lang="ru-RU" sz="1400" b="1" dirty="0" err="1"/>
            <a:t>өту мүмкіндігі туралы</a:t>
          </a:r>
          <a:r>
            <a:rPr lang="ru-RU" sz="1400" b="1" dirty="0"/>
            <a:t> </a:t>
          </a:r>
          <a:r>
            <a:rPr lang="ru-RU" sz="1400" b="1" dirty="0" err="1"/>
            <a:t>хабарлама</a:t>
          </a:r>
          <a:r>
            <a:rPr lang="ru-RU" sz="1400" b="1" dirty="0"/>
            <a:t> </a:t>
          </a:r>
          <a:r>
            <a:rPr lang="ru-RU" sz="1400" b="1" dirty="0" err="1"/>
            <a:t>жібереді</a:t>
          </a:r>
          <a:r>
            <a:rPr lang="ru-RU" sz="1400" b="1" dirty="0"/>
            <a:t>. </a:t>
          </a:r>
          <a:r>
            <a:rPr lang="ru-RU" sz="1400" b="1" dirty="0" err="1"/>
            <a:t>Ұзақ күтпестен" тәуекел тобындағы </a:t>
          </a:r>
          <a:r>
            <a:rPr lang="ru-RU" sz="1400" b="1" dirty="0"/>
            <a:t>" </a:t>
          </a:r>
          <a:r>
            <a:rPr lang="ru-RU" sz="1400" b="1" dirty="0" err="1"/>
            <a:t>жас</a:t>
          </a:r>
          <a:r>
            <a:rPr lang="ru-RU" sz="1400" b="1" dirty="0"/>
            <a:t> </a:t>
          </a:r>
          <a:r>
            <a:rPr lang="ru-RU" sz="1400" b="1" dirty="0" err="1"/>
            <a:t>балаларды</a:t>
          </a:r>
          <a:r>
            <a:rPr lang="ru-RU" sz="1400" b="1" dirty="0"/>
            <a:t> </a:t>
          </a:r>
          <a:r>
            <a:rPr lang="ru-RU" sz="1400" b="1" dirty="0" err="1"/>
            <a:t>тексеруді</a:t>
          </a:r>
          <a:r>
            <a:rPr lang="ru-RU" sz="1400" b="1" dirty="0"/>
            <a:t> </a:t>
          </a:r>
          <a:r>
            <a:rPr lang="ru-RU" sz="1400" b="1" dirty="0" err="1"/>
            <a:t>ұйымдастыру ұсынылады.</a:t>
          </a:r>
          <a:endParaRPr lang="ru-RU" sz="1100" dirty="0"/>
        </a:p>
      </dgm:t>
    </dgm:pt>
    <dgm:pt modelId="{01E11034-4773-4C40-8AAC-7774270C4F84}" type="parTrans" cxnId="{28CF41FA-D714-4BD8-A786-AE03C86AAFD8}">
      <dgm:prSet/>
      <dgm:spPr/>
      <dgm:t>
        <a:bodyPr/>
        <a:lstStyle/>
        <a:p>
          <a:endParaRPr lang="ru-RU"/>
        </a:p>
      </dgm:t>
    </dgm:pt>
    <dgm:pt modelId="{98CD01F7-A36F-4C3F-B292-4502E39B77FD}" type="sibTrans" cxnId="{28CF41FA-D714-4BD8-A786-AE03C86AAFD8}">
      <dgm:prSet/>
      <dgm:spPr>
        <a:solidFill>
          <a:srgbClr val="00B0F0">
            <a:alpha val="90000"/>
          </a:srgbClr>
        </a:solidFill>
      </dgm:spPr>
      <dgm:t>
        <a:bodyPr/>
        <a:lstStyle/>
        <a:p>
          <a:endParaRPr lang="ru-RU"/>
        </a:p>
      </dgm:t>
    </dgm:pt>
    <dgm:pt modelId="{53C3231A-7433-4734-9A9C-C5272CAF5394}">
      <dgm:prSet custT="1"/>
      <dgm:spPr/>
      <dgm:t>
        <a:bodyPr/>
        <a:lstStyle/>
        <a:p>
          <a:r>
            <a:rPr lang="ru-RU" sz="1400" b="1" dirty="0"/>
            <a:t>ПМПК </a:t>
          </a:r>
          <a:r>
            <a:rPr lang="ru-RU" sz="1400" b="1" dirty="0" err="1"/>
            <a:t>статистиктері</a:t>
          </a:r>
          <a:r>
            <a:rPr lang="ru-RU" sz="1400" b="1" dirty="0"/>
            <a:t> </a:t>
          </a:r>
          <a:r>
            <a:rPr lang="ru-RU" sz="1400" b="1" dirty="0" err="1"/>
            <a:t>тоқсанына бір</a:t>
          </a:r>
          <a:r>
            <a:rPr lang="ru-RU" sz="1400" b="1" dirty="0"/>
            <a:t> </a:t>
          </a:r>
          <a:r>
            <a:rPr lang="ru-RU" sz="1400" b="1" dirty="0" err="1"/>
            <a:t>рет</a:t>
          </a:r>
          <a:r>
            <a:rPr lang="ru-RU" sz="1400" b="1" dirty="0"/>
            <a:t> </a:t>
          </a:r>
          <a:r>
            <a:rPr lang="ru-RU" sz="1400" b="1" dirty="0" err="1"/>
            <a:t>ПМПК-те</a:t>
          </a:r>
          <a:r>
            <a:rPr lang="ru-RU" sz="1400" b="1" dirty="0"/>
            <a:t>, </a:t>
          </a:r>
          <a:r>
            <a:rPr lang="ru-RU" sz="1400" b="1" dirty="0" err="1"/>
            <a:t>денсаулық сақтау ұйымдарында </a:t>
          </a:r>
          <a:r>
            <a:rPr lang="ru-RU" sz="1400" b="1" dirty="0"/>
            <a:t>(АМСК )</a:t>
          </a:r>
          <a:r>
            <a:rPr lang="ru-RU" sz="1400" b="1" dirty="0" err="1"/>
            <a:t>тексеруден</a:t>
          </a:r>
          <a:r>
            <a:rPr lang="ru-RU" sz="1400" b="1" dirty="0"/>
            <a:t> </a:t>
          </a:r>
          <a:r>
            <a:rPr lang="ru-RU" sz="1400" b="1" dirty="0" err="1"/>
            <a:t>және кеңес беруден</a:t>
          </a:r>
          <a:r>
            <a:rPr lang="ru-RU" sz="1400" b="1" dirty="0"/>
            <a:t> </a:t>
          </a:r>
          <a:r>
            <a:rPr lang="ru-RU" sz="1400" b="1" dirty="0" err="1"/>
            <a:t>өткен балалар</a:t>
          </a:r>
          <a:r>
            <a:rPr lang="ru-RU" sz="1400" b="1" dirty="0"/>
            <a:t> </a:t>
          </a:r>
          <a:r>
            <a:rPr lang="ru-RU" sz="1400" b="1" dirty="0" err="1"/>
            <a:t>туралы</a:t>
          </a:r>
          <a:r>
            <a:rPr lang="ru-RU" sz="1400" b="1" dirty="0"/>
            <a:t> </a:t>
          </a:r>
          <a:r>
            <a:rPr lang="ru-RU" sz="1400" b="1" dirty="0" err="1"/>
            <a:t>мәліметтер береді</a:t>
          </a:r>
          <a:endParaRPr lang="ru-RU" sz="1400" b="1" dirty="0"/>
        </a:p>
      </dgm:t>
    </dgm:pt>
    <dgm:pt modelId="{6819C96B-31FF-44EA-8967-BB371534E5A6}" type="parTrans" cxnId="{125F0185-39AC-440C-95E8-52B65D66563D}">
      <dgm:prSet/>
      <dgm:spPr/>
      <dgm:t>
        <a:bodyPr/>
        <a:lstStyle/>
        <a:p>
          <a:endParaRPr lang="ru-RU"/>
        </a:p>
      </dgm:t>
    </dgm:pt>
    <dgm:pt modelId="{A4005731-911C-4BF6-8F15-1ECF05708891}" type="sibTrans" cxnId="{125F0185-39AC-440C-95E8-52B65D66563D}">
      <dgm:prSet/>
      <dgm:spPr/>
      <dgm:t>
        <a:bodyPr/>
        <a:lstStyle/>
        <a:p>
          <a:endParaRPr lang="ru-RU"/>
        </a:p>
      </dgm:t>
    </dgm:pt>
    <dgm:pt modelId="{45A478D0-3C9D-4147-932D-52CFEBAECC6C}" type="pres">
      <dgm:prSet presAssocID="{6447520A-7894-4508-8A9C-590A2FD5D0A2}" presName="outerComposite" presStyleCnt="0">
        <dgm:presLayoutVars>
          <dgm:chMax val="5"/>
          <dgm:dir/>
          <dgm:resizeHandles val="exact"/>
        </dgm:presLayoutVars>
      </dgm:prSet>
      <dgm:spPr/>
    </dgm:pt>
    <dgm:pt modelId="{ED3175ED-B204-4317-B249-BC000A303204}" type="pres">
      <dgm:prSet presAssocID="{6447520A-7894-4508-8A9C-590A2FD5D0A2}" presName="dummyMaxCanvas" presStyleCnt="0">
        <dgm:presLayoutVars/>
      </dgm:prSet>
      <dgm:spPr/>
    </dgm:pt>
    <dgm:pt modelId="{9D733508-2391-49FA-8025-3952B3B1A20D}" type="pres">
      <dgm:prSet presAssocID="{6447520A-7894-4508-8A9C-590A2FD5D0A2}" presName="FourNodes_1" presStyleLbl="node1" presStyleIdx="0" presStyleCnt="4" custScaleY="115311">
        <dgm:presLayoutVars>
          <dgm:bulletEnabled val="1"/>
        </dgm:presLayoutVars>
      </dgm:prSet>
      <dgm:spPr/>
    </dgm:pt>
    <dgm:pt modelId="{29554DEE-33E2-4AC6-B7D1-A744C3B11F26}" type="pres">
      <dgm:prSet presAssocID="{6447520A-7894-4508-8A9C-590A2FD5D0A2}" presName="FourNodes_2" presStyleLbl="node1" presStyleIdx="1" presStyleCnt="4">
        <dgm:presLayoutVars>
          <dgm:bulletEnabled val="1"/>
        </dgm:presLayoutVars>
      </dgm:prSet>
      <dgm:spPr/>
    </dgm:pt>
    <dgm:pt modelId="{2ECC7F51-E06B-45E9-9889-A08AB408F04E}" type="pres">
      <dgm:prSet presAssocID="{6447520A-7894-4508-8A9C-590A2FD5D0A2}" presName="FourNodes_3" presStyleLbl="node1" presStyleIdx="2" presStyleCnt="4">
        <dgm:presLayoutVars>
          <dgm:bulletEnabled val="1"/>
        </dgm:presLayoutVars>
      </dgm:prSet>
      <dgm:spPr/>
    </dgm:pt>
    <dgm:pt modelId="{DC6FE5F3-4B6E-4E1D-B966-495B76741F05}" type="pres">
      <dgm:prSet presAssocID="{6447520A-7894-4508-8A9C-590A2FD5D0A2}" presName="FourNodes_4" presStyleLbl="node1" presStyleIdx="3" presStyleCnt="4">
        <dgm:presLayoutVars>
          <dgm:bulletEnabled val="1"/>
        </dgm:presLayoutVars>
      </dgm:prSet>
      <dgm:spPr/>
    </dgm:pt>
    <dgm:pt modelId="{B1784BD2-250D-48B2-82AF-ECC051C00309}" type="pres">
      <dgm:prSet presAssocID="{6447520A-7894-4508-8A9C-590A2FD5D0A2}" presName="FourConn_1-2" presStyleLbl="fgAccFollowNode1" presStyleIdx="0" presStyleCnt="3">
        <dgm:presLayoutVars>
          <dgm:bulletEnabled val="1"/>
        </dgm:presLayoutVars>
      </dgm:prSet>
      <dgm:spPr/>
    </dgm:pt>
    <dgm:pt modelId="{19EA933B-C1B0-4175-A189-E2C7DD3200CC}" type="pres">
      <dgm:prSet presAssocID="{6447520A-7894-4508-8A9C-590A2FD5D0A2}" presName="FourConn_2-3" presStyleLbl="fgAccFollowNode1" presStyleIdx="1" presStyleCnt="3">
        <dgm:presLayoutVars>
          <dgm:bulletEnabled val="1"/>
        </dgm:presLayoutVars>
      </dgm:prSet>
      <dgm:spPr/>
    </dgm:pt>
    <dgm:pt modelId="{9E01ADA0-FA46-4B6D-8CCA-CE9864C1BABD}" type="pres">
      <dgm:prSet presAssocID="{6447520A-7894-4508-8A9C-590A2FD5D0A2}" presName="FourConn_3-4" presStyleLbl="fgAccFollowNode1" presStyleIdx="2" presStyleCnt="3">
        <dgm:presLayoutVars>
          <dgm:bulletEnabled val="1"/>
        </dgm:presLayoutVars>
      </dgm:prSet>
      <dgm:spPr/>
    </dgm:pt>
    <dgm:pt modelId="{39220F7A-8EEE-47A8-82DE-4A95ED384D15}" type="pres">
      <dgm:prSet presAssocID="{6447520A-7894-4508-8A9C-590A2FD5D0A2}" presName="FourNodes_1_text" presStyleLbl="node1" presStyleIdx="3" presStyleCnt="4">
        <dgm:presLayoutVars>
          <dgm:bulletEnabled val="1"/>
        </dgm:presLayoutVars>
      </dgm:prSet>
      <dgm:spPr/>
    </dgm:pt>
    <dgm:pt modelId="{1FBEC453-87AA-4B8E-A68E-DA7BB7E1F4D4}" type="pres">
      <dgm:prSet presAssocID="{6447520A-7894-4508-8A9C-590A2FD5D0A2}" presName="FourNodes_2_text" presStyleLbl="node1" presStyleIdx="3" presStyleCnt="4">
        <dgm:presLayoutVars>
          <dgm:bulletEnabled val="1"/>
        </dgm:presLayoutVars>
      </dgm:prSet>
      <dgm:spPr/>
    </dgm:pt>
    <dgm:pt modelId="{5C7BD08B-EA6B-4942-BC3B-AB13420528D2}" type="pres">
      <dgm:prSet presAssocID="{6447520A-7894-4508-8A9C-590A2FD5D0A2}" presName="FourNodes_3_text" presStyleLbl="node1" presStyleIdx="3" presStyleCnt="4">
        <dgm:presLayoutVars>
          <dgm:bulletEnabled val="1"/>
        </dgm:presLayoutVars>
      </dgm:prSet>
      <dgm:spPr/>
    </dgm:pt>
    <dgm:pt modelId="{1F690526-9221-4EC7-92B5-48115BE65856}" type="pres">
      <dgm:prSet presAssocID="{6447520A-7894-4508-8A9C-590A2FD5D0A2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CE6D4F08-4904-4F25-9C14-2D5C29820984}" type="presOf" srcId="{DF0FD135-21EA-4E82-BE19-6BB2701D6146}" destId="{29554DEE-33E2-4AC6-B7D1-A744C3B11F26}" srcOrd="0" destOrd="0" presId="urn:microsoft.com/office/officeart/2005/8/layout/vProcess5"/>
    <dgm:cxn modelId="{A1BC1E23-FAE7-463C-8641-C02FCA725A8A}" srcId="{6447520A-7894-4508-8A9C-590A2FD5D0A2}" destId="{DF0FD135-21EA-4E82-BE19-6BB2701D6146}" srcOrd="1" destOrd="0" parTransId="{29CEE4CB-9715-4E27-A507-07BC9263C5B8}" sibTransId="{5050680E-9603-41C8-947B-BAE902241CE2}"/>
    <dgm:cxn modelId="{BED5E52C-7618-4957-A044-6AED53C23D80}" type="presOf" srcId="{53C3231A-7433-4734-9A9C-C5272CAF5394}" destId="{DC6FE5F3-4B6E-4E1D-B966-495B76741F05}" srcOrd="0" destOrd="0" presId="urn:microsoft.com/office/officeart/2005/8/layout/vProcess5"/>
    <dgm:cxn modelId="{97D6623C-B1D0-40DF-8B89-A722C4340371}" srcId="{6447520A-7894-4508-8A9C-590A2FD5D0A2}" destId="{7E586D05-F3C8-4881-94AC-1525D5C5114B}" srcOrd="0" destOrd="0" parTransId="{13121BED-50AF-4CD9-B980-7C505C531BA5}" sibTransId="{646F0B30-C543-47C3-AEEF-0B62AB01ACA9}"/>
    <dgm:cxn modelId="{71B8645C-EF0C-4C32-B05D-E783FA869713}" type="presOf" srcId="{DF0FD135-21EA-4E82-BE19-6BB2701D6146}" destId="{1FBEC453-87AA-4B8E-A68E-DA7BB7E1F4D4}" srcOrd="1" destOrd="0" presId="urn:microsoft.com/office/officeart/2005/8/layout/vProcess5"/>
    <dgm:cxn modelId="{27E02C5F-0125-46C1-BF35-2F42981C7CED}" type="presOf" srcId="{49752839-5A82-4DE9-A897-C52DA75EA7D2}" destId="{5C7BD08B-EA6B-4942-BC3B-AB13420528D2}" srcOrd="1" destOrd="0" presId="urn:microsoft.com/office/officeart/2005/8/layout/vProcess5"/>
    <dgm:cxn modelId="{811B9F68-434D-462D-8E68-C08F040045DA}" type="presOf" srcId="{646F0B30-C543-47C3-AEEF-0B62AB01ACA9}" destId="{B1784BD2-250D-48B2-82AF-ECC051C00309}" srcOrd="0" destOrd="0" presId="urn:microsoft.com/office/officeart/2005/8/layout/vProcess5"/>
    <dgm:cxn modelId="{D5FA826F-1077-4781-AAE8-AD214DB185A2}" type="presOf" srcId="{98CD01F7-A36F-4C3F-B292-4502E39B77FD}" destId="{9E01ADA0-FA46-4B6D-8CCA-CE9864C1BABD}" srcOrd="0" destOrd="0" presId="urn:microsoft.com/office/officeart/2005/8/layout/vProcess5"/>
    <dgm:cxn modelId="{A427F780-EAE8-4D15-94DC-92C484318AD9}" type="presOf" srcId="{53C3231A-7433-4734-9A9C-C5272CAF5394}" destId="{1F690526-9221-4EC7-92B5-48115BE65856}" srcOrd="1" destOrd="0" presId="urn:microsoft.com/office/officeart/2005/8/layout/vProcess5"/>
    <dgm:cxn modelId="{125F0185-39AC-440C-95E8-52B65D66563D}" srcId="{6447520A-7894-4508-8A9C-590A2FD5D0A2}" destId="{53C3231A-7433-4734-9A9C-C5272CAF5394}" srcOrd="3" destOrd="0" parTransId="{6819C96B-31FF-44EA-8967-BB371534E5A6}" sibTransId="{A4005731-911C-4BF6-8F15-1ECF05708891}"/>
    <dgm:cxn modelId="{76EB2B89-E9CE-4CBB-8DBA-05F84E174D3B}" type="presOf" srcId="{7E586D05-F3C8-4881-94AC-1525D5C5114B}" destId="{9D733508-2391-49FA-8025-3952B3B1A20D}" srcOrd="0" destOrd="0" presId="urn:microsoft.com/office/officeart/2005/8/layout/vProcess5"/>
    <dgm:cxn modelId="{ED2E809F-615C-46DA-A127-3363089A4910}" type="presOf" srcId="{6447520A-7894-4508-8A9C-590A2FD5D0A2}" destId="{45A478D0-3C9D-4147-932D-52CFEBAECC6C}" srcOrd="0" destOrd="0" presId="urn:microsoft.com/office/officeart/2005/8/layout/vProcess5"/>
    <dgm:cxn modelId="{D30D89AA-441B-4A2C-8D5F-DC340A866C94}" type="presOf" srcId="{7E586D05-F3C8-4881-94AC-1525D5C5114B}" destId="{39220F7A-8EEE-47A8-82DE-4A95ED384D15}" srcOrd="1" destOrd="0" presId="urn:microsoft.com/office/officeart/2005/8/layout/vProcess5"/>
    <dgm:cxn modelId="{B902D6C5-4FA9-4819-8DAC-407DC0E24BD2}" type="presOf" srcId="{5050680E-9603-41C8-947B-BAE902241CE2}" destId="{19EA933B-C1B0-4175-A189-E2C7DD3200CC}" srcOrd="0" destOrd="0" presId="urn:microsoft.com/office/officeart/2005/8/layout/vProcess5"/>
    <dgm:cxn modelId="{241635D5-13C4-451A-A282-45DDDFC7B855}" type="presOf" srcId="{49752839-5A82-4DE9-A897-C52DA75EA7D2}" destId="{2ECC7F51-E06B-45E9-9889-A08AB408F04E}" srcOrd="0" destOrd="0" presId="urn:microsoft.com/office/officeart/2005/8/layout/vProcess5"/>
    <dgm:cxn modelId="{28CF41FA-D714-4BD8-A786-AE03C86AAFD8}" srcId="{6447520A-7894-4508-8A9C-590A2FD5D0A2}" destId="{49752839-5A82-4DE9-A897-C52DA75EA7D2}" srcOrd="2" destOrd="0" parTransId="{01E11034-4773-4C40-8AAC-7774270C4F84}" sibTransId="{98CD01F7-A36F-4C3F-B292-4502E39B77FD}"/>
    <dgm:cxn modelId="{40F39FA9-C3C5-421E-8E17-0D3341165A4F}" type="presParOf" srcId="{45A478D0-3C9D-4147-932D-52CFEBAECC6C}" destId="{ED3175ED-B204-4317-B249-BC000A303204}" srcOrd="0" destOrd="0" presId="urn:microsoft.com/office/officeart/2005/8/layout/vProcess5"/>
    <dgm:cxn modelId="{C5021DC0-DCCC-45D4-811E-8D04B5CC99E3}" type="presParOf" srcId="{45A478D0-3C9D-4147-932D-52CFEBAECC6C}" destId="{9D733508-2391-49FA-8025-3952B3B1A20D}" srcOrd="1" destOrd="0" presId="urn:microsoft.com/office/officeart/2005/8/layout/vProcess5"/>
    <dgm:cxn modelId="{78819F03-03B6-4E5C-8A83-533463D88FEE}" type="presParOf" srcId="{45A478D0-3C9D-4147-932D-52CFEBAECC6C}" destId="{29554DEE-33E2-4AC6-B7D1-A744C3B11F26}" srcOrd="2" destOrd="0" presId="urn:microsoft.com/office/officeart/2005/8/layout/vProcess5"/>
    <dgm:cxn modelId="{C5232EEC-0399-4E14-B138-85BD0574573C}" type="presParOf" srcId="{45A478D0-3C9D-4147-932D-52CFEBAECC6C}" destId="{2ECC7F51-E06B-45E9-9889-A08AB408F04E}" srcOrd="3" destOrd="0" presId="urn:microsoft.com/office/officeart/2005/8/layout/vProcess5"/>
    <dgm:cxn modelId="{170A9C00-CC16-46F9-AD2D-5E621C08D1CE}" type="presParOf" srcId="{45A478D0-3C9D-4147-932D-52CFEBAECC6C}" destId="{DC6FE5F3-4B6E-4E1D-B966-495B76741F05}" srcOrd="4" destOrd="0" presId="urn:microsoft.com/office/officeart/2005/8/layout/vProcess5"/>
    <dgm:cxn modelId="{42D54646-3FAB-46F1-95A4-774F8E8E4E48}" type="presParOf" srcId="{45A478D0-3C9D-4147-932D-52CFEBAECC6C}" destId="{B1784BD2-250D-48B2-82AF-ECC051C00309}" srcOrd="5" destOrd="0" presId="urn:microsoft.com/office/officeart/2005/8/layout/vProcess5"/>
    <dgm:cxn modelId="{DAB7687C-3826-43EC-95A9-33856C803E77}" type="presParOf" srcId="{45A478D0-3C9D-4147-932D-52CFEBAECC6C}" destId="{19EA933B-C1B0-4175-A189-E2C7DD3200CC}" srcOrd="6" destOrd="0" presId="urn:microsoft.com/office/officeart/2005/8/layout/vProcess5"/>
    <dgm:cxn modelId="{846AF501-E61A-43F2-9041-C3F1D33C6A8F}" type="presParOf" srcId="{45A478D0-3C9D-4147-932D-52CFEBAECC6C}" destId="{9E01ADA0-FA46-4B6D-8CCA-CE9864C1BABD}" srcOrd="7" destOrd="0" presId="urn:microsoft.com/office/officeart/2005/8/layout/vProcess5"/>
    <dgm:cxn modelId="{6728E167-6A81-4712-98E4-235FD8F246BA}" type="presParOf" srcId="{45A478D0-3C9D-4147-932D-52CFEBAECC6C}" destId="{39220F7A-8EEE-47A8-82DE-4A95ED384D15}" srcOrd="8" destOrd="0" presId="urn:microsoft.com/office/officeart/2005/8/layout/vProcess5"/>
    <dgm:cxn modelId="{8A54EE26-A90B-4916-B58D-9EF7B0B3BF64}" type="presParOf" srcId="{45A478D0-3C9D-4147-932D-52CFEBAECC6C}" destId="{1FBEC453-87AA-4B8E-A68E-DA7BB7E1F4D4}" srcOrd="9" destOrd="0" presId="urn:microsoft.com/office/officeart/2005/8/layout/vProcess5"/>
    <dgm:cxn modelId="{34B287FF-18E3-4089-9D34-BA7E49A348F4}" type="presParOf" srcId="{45A478D0-3C9D-4147-932D-52CFEBAECC6C}" destId="{5C7BD08B-EA6B-4942-BC3B-AB13420528D2}" srcOrd="10" destOrd="0" presId="urn:microsoft.com/office/officeart/2005/8/layout/vProcess5"/>
    <dgm:cxn modelId="{954B6D49-24DB-4DED-B134-01BA4D31AE6D}" type="presParOf" srcId="{45A478D0-3C9D-4147-932D-52CFEBAECC6C}" destId="{1F690526-9221-4EC7-92B5-48115BE65856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447520A-7894-4508-8A9C-590A2FD5D0A2}" type="doc">
      <dgm:prSet loTypeId="urn:microsoft.com/office/officeart/2005/8/layout/vProcess5" loCatId="process" qsTypeId="urn:microsoft.com/office/officeart/2005/8/quickstyle/simple1#3" qsCatId="simple" csTypeId="urn:microsoft.com/office/officeart/2005/8/colors/accent1_2#3" csCatId="accent1" phldr="1"/>
      <dgm:spPr/>
      <dgm:t>
        <a:bodyPr/>
        <a:lstStyle/>
        <a:p>
          <a:endParaRPr lang="ru-RU"/>
        </a:p>
      </dgm:t>
    </dgm:pt>
    <dgm:pt modelId="{7E586D05-F3C8-4881-94AC-1525D5C5114B}">
      <dgm:prSet phldrT="[Текст]" custT="1"/>
      <dgm:spPr/>
      <dgm:t>
        <a:bodyPr/>
        <a:lstStyle/>
        <a:p>
          <a:pPr algn="l">
            <a:lnSpc>
              <a:spcPct val="100000"/>
            </a:lnSpc>
          </a:pPr>
          <a:r>
            <a:rPr lang="ru-RU" sz="1600" b="1" dirty="0" err="1"/>
            <a:t>Облыс</a:t>
          </a:r>
          <a:r>
            <a:rPr lang="ru-RU" sz="1600" b="1" dirty="0"/>
            <a:t> </a:t>
          </a:r>
          <a:r>
            <a:rPr lang="ru-RU" sz="1600" b="1" dirty="0" err="1"/>
            <a:t>әкімінің басшылығымен тоқсанына бір</a:t>
          </a:r>
          <a:r>
            <a:rPr lang="ru-RU" sz="1600" b="1" dirty="0"/>
            <a:t> </a:t>
          </a:r>
          <a:r>
            <a:rPr lang="ru-RU" sz="1600" b="1" dirty="0" err="1"/>
            <a:t>рет</a:t>
          </a:r>
          <a:r>
            <a:rPr lang="ru-RU" sz="1600" b="1" dirty="0"/>
            <a:t> </a:t>
          </a:r>
          <a:r>
            <a:rPr lang="ru-RU" sz="1600" b="1" dirty="0" err="1"/>
            <a:t>ерекше</a:t>
          </a:r>
          <a:r>
            <a:rPr lang="ru-RU" sz="1600" b="1" dirty="0"/>
            <a:t> </a:t>
          </a:r>
          <a:r>
            <a:rPr lang="ru-RU" sz="1600" b="1" dirty="0" err="1"/>
            <a:t>білім</a:t>
          </a:r>
          <a:r>
            <a:rPr lang="ru-RU" sz="1600" b="1" dirty="0"/>
            <a:t> беру </a:t>
          </a:r>
          <a:r>
            <a:rPr lang="ru-RU" sz="1600" b="1" dirty="0" err="1"/>
            <a:t>қажеттіліктері </a:t>
          </a:r>
          <a:r>
            <a:rPr lang="ru-RU" sz="1600" b="1" dirty="0"/>
            <a:t>бар </a:t>
          </a:r>
          <a:r>
            <a:rPr lang="ru-RU" sz="1600" b="1" dirty="0" err="1"/>
            <a:t>балаларды</a:t>
          </a:r>
          <a:r>
            <a:rPr lang="ru-RU" sz="1600" b="1" dirty="0"/>
            <a:t> </a:t>
          </a:r>
          <a:r>
            <a:rPr lang="ru-RU" sz="1600" b="1" dirty="0" err="1"/>
            <a:t>тәрбиеле</a:t>
          </a:r>
          <a:r>
            <a:rPr lang="en-US" sz="1600" b="1" dirty="0"/>
            <a:t>йтің</a:t>
          </a:r>
          <a:r>
            <a:rPr lang="ru-RU" sz="1600" b="1" dirty="0"/>
            <a:t> </a:t>
          </a:r>
          <a:r>
            <a:rPr lang="ru-RU" sz="1600" b="1" dirty="0" err="1"/>
            <a:t>ата-аналармен</a:t>
          </a:r>
          <a:r>
            <a:rPr lang="ru-RU" sz="1600" b="1" dirty="0"/>
            <a:t> </a:t>
          </a:r>
          <a:r>
            <a:rPr lang="ru-RU" sz="1600" b="1" dirty="0" err="1"/>
            <a:t>онлайн</a:t>
          </a:r>
          <a:r>
            <a:rPr lang="ru-RU" sz="1600" b="1" dirty="0"/>
            <a:t> </a:t>
          </a:r>
          <a:r>
            <a:rPr lang="ru-RU" sz="1600" b="1" dirty="0" err="1"/>
            <a:t>кездесулер</a:t>
          </a:r>
          <a:r>
            <a:rPr lang="ru-RU" sz="1600" b="1" dirty="0"/>
            <a:t> </a:t>
          </a:r>
          <a:r>
            <a:rPr lang="ru-RU" sz="1600" b="1" dirty="0" err="1"/>
            <a:t>өткізіледі.</a:t>
          </a:r>
          <a:r>
            <a:rPr lang="ru-RU" sz="1600" b="1" dirty="0"/>
            <a:t> </a:t>
          </a:r>
        </a:p>
      </dgm:t>
    </dgm:pt>
    <dgm:pt modelId="{13121BED-50AF-4CD9-B980-7C505C531BA5}" type="parTrans" cxnId="{0D2E0C8E-4E9B-4424-B80C-5C9DDEC2D760}">
      <dgm:prSet/>
      <dgm:spPr/>
      <dgm:t>
        <a:bodyPr/>
        <a:lstStyle/>
        <a:p>
          <a:endParaRPr lang="ru-RU"/>
        </a:p>
      </dgm:t>
    </dgm:pt>
    <dgm:pt modelId="{646F0B30-C543-47C3-AEEF-0B62AB01ACA9}" type="sibTrans" cxnId="{0D2E0C8E-4E9B-4424-B80C-5C9DDEC2D760}">
      <dgm:prSet/>
      <dgm:spPr>
        <a:solidFill>
          <a:srgbClr val="00B0F0">
            <a:alpha val="90000"/>
          </a:srgbClr>
        </a:solidFill>
      </dgm:spPr>
      <dgm:t>
        <a:bodyPr/>
        <a:lstStyle/>
        <a:p>
          <a:endParaRPr lang="ru-RU"/>
        </a:p>
      </dgm:t>
    </dgm:pt>
    <dgm:pt modelId="{DF0FD135-21EA-4E82-BE19-6BB2701D6146}">
      <dgm:prSet phldrT="[Текст]" custT="1"/>
      <dgm:spPr/>
      <dgm:t>
        <a:bodyPr/>
        <a:lstStyle/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</a:pPr>
          <a:r>
            <a:rPr lang="ru-RU" sz="1600" b="1"/>
            <a:t>Бұл кездесулерде ата-аналар қоғамы көтерген мәселелер талқыланады.</a:t>
          </a:r>
          <a:endParaRPr lang="ru-RU" sz="1600" b="1" dirty="0"/>
        </a:p>
      </dgm:t>
    </dgm:pt>
    <dgm:pt modelId="{29CEE4CB-9715-4E27-A507-07BC9263C5B8}" type="parTrans" cxnId="{78B37003-B186-40B7-8162-C96193F4EFB8}">
      <dgm:prSet/>
      <dgm:spPr/>
      <dgm:t>
        <a:bodyPr/>
        <a:lstStyle/>
        <a:p>
          <a:endParaRPr lang="ru-RU"/>
        </a:p>
      </dgm:t>
    </dgm:pt>
    <dgm:pt modelId="{5050680E-9603-41C8-947B-BAE902241CE2}" type="sibTrans" cxnId="{78B37003-B186-40B7-8162-C96193F4EFB8}">
      <dgm:prSet/>
      <dgm:spPr>
        <a:solidFill>
          <a:srgbClr val="00B0F0">
            <a:alpha val="90000"/>
          </a:srgbClr>
        </a:solidFill>
      </dgm:spPr>
      <dgm:t>
        <a:bodyPr/>
        <a:lstStyle/>
        <a:p>
          <a:endParaRPr lang="ru-RU"/>
        </a:p>
      </dgm:t>
    </dgm:pt>
    <dgm:pt modelId="{49752839-5A82-4DE9-A897-C52DA75EA7D2}">
      <dgm:prSet phldr="0" custT="1"/>
      <dgm:spPr/>
      <dgm:t>
        <a:bodyPr vert="horz" wrap="square"/>
        <a:lstStyle/>
        <a:p>
          <a:pPr marR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</a:pPr>
          <a:r>
            <a:rPr lang="ru-RU" sz="1600" b="1" dirty="0" err="1"/>
            <a:t>Балабақшалар </a:t>
          </a:r>
          <a:r>
            <a:rPr lang="ru-RU" sz="1600" b="1" dirty="0"/>
            <a:t>мен </a:t>
          </a:r>
          <a:r>
            <a:rPr lang="ru-RU" sz="1600" b="1" dirty="0" err="1"/>
            <a:t>мектептердегі</a:t>
          </a:r>
          <a:r>
            <a:rPr lang="ru-RU" sz="1600" b="1" dirty="0"/>
            <a:t> </a:t>
          </a:r>
          <a:r>
            <a:rPr lang="ru-RU" sz="1600" b="1" dirty="0" err="1"/>
            <a:t>балаларға психологиялық-педагогикалық қолдау көрсетуге</a:t>
          </a:r>
          <a:r>
            <a:rPr lang="ru-RU" sz="1600" b="1" dirty="0"/>
            <a:t>, </a:t>
          </a:r>
          <a:r>
            <a:rPr lang="ru-RU" sz="1600" b="1" dirty="0" err="1"/>
            <a:t>мүгедек балаларға арналған емдеу</a:t>
          </a:r>
          <a:r>
            <a:rPr lang="ru-RU" sz="1600" b="1" dirty="0"/>
            <a:t> </a:t>
          </a:r>
          <a:r>
            <a:rPr lang="ru-RU" sz="1600" b="1" dirty="0" err="1"/>
            <a:t>және оңалту іс-шараларын</a:t>
          </a:r>
          <a:r>
            <a:rPr lang="ru-RU" sz="1600" b="1" dirty="0"/>
            <a:t>, </a:t>
          </a:r>
          <a:r>
            <a:rPr lang="ru-RU" sz="1600" b="1" dirty="0" err="1"/>
            <a:t>үйірмелер мен</a:t>
          </a:r>
          <a:r>
            <a:rPr lang="ru-RU" sz="1600" b="1" dirty="0"/>
            <a:t> спорт </a:t>
          </a:r>
          <a:r>
            <a:rPr lang="ru-RU" sz="1600" b="1" dirty="0" err="1"/>
            <a:t>секцияларын</a:t>
          </a:r>
          <a:r>
            <a:rPr lang="ru-RU" sz="1600" b="1" dirty="0"/>
            <a:t> </a:t>
          </a:r>
          <a:r>
            <a:rPr lang="ru-RU" sz="1600" b="1" dirty="0" err="1"/>
            <a:t>ұйымдастыруға байланысты</a:t>
          </a:r>
          <a:r>
            <a:rPr lang="ru-RU" sz="1600" b="1" dirty="0"/>
            <a:t> </a:t>
          </a:r>
          <a:r>
            <a:rPr lang="" altLang="ru-RU" sz="1600" b="1" dirty="0" err="1"/>
            <a:t>мәселелер</a:t>
          </a:r>
          <a:r>
            <a:rPr lang="ru-RU" sz="1600" b="1" dirty="0"/>
            <a:t>.</a:t>
          </a:r>
        </a:p>
      </dgm:t>
    </dgm:pt>
    <dgm:pt modelId="{01E11034-4773-4C40-8AAC-7774270C4F84}" type="parTrans" cxnId="{83916CAB-F938-48DC-BEB6-2F904210767D}">
      <dgm:prSet/>
      <dgm:spPr/>
      <dgm:t>
        <a:bodyPr/>
        <a:lstStyle/>
        <a:p>
          <a:endParaRPr lang="ru-RU"/>
        </a:p>
      </dgm:t>
    </dgm:pt>
    <dgm:pt modelId="{98CD01F7-A36F-4C3F-B292-4502E39B77FD}" type="sibTrans" cxnId="{83916CAB-F938-48DC-BEB6-2F904210767D}">
      <dgm:prSet/>
      <dgm:spPr>
        <a:solidFill>
          <a:srgbClr val="00B0F0">
            <a:alpha val="90000"/>
          </a:srgbClr>
        </a:solidFill>
      </dgm:spPr>
      <dgm:t>
        <a:bodyPr/>
        <a:lstStyle/>
        <a:p>
          <a:endParaRPr lang="ru-RU"/>
        </a:p>
      </dgm:t>
    </dgm:pt>
    <dgm:pt modelId="{53C3231A-7433-4734-9A9C-C5272CAF5394}">
      <dgm:prSet custT="1"/>
      <dgm:spPr/>
      <dgm:t>
        <a:bodyPr/>
        <a:lstStyle/>
        <a:p>
          <a:r>
            <a:rPr lang="ru-RU" sz="1600" b="1" dirty="0" err="1"/>
            <a:t>Нәтижесінде, белгіленген</a:t>
          </a:r>
          <a:r>
            <a:rPr lang="ru-RU" sz="1600" b="1" dirty="0"/>
            <a:t> </a:t>
          </a:r>
          <a:r>
            <a:rPr lang="ru-RU" sz="1600" b="1" dirty="0" err="1"/>
            <a:t>шағындар кешенді</a:t>
          </a:r>
          <a:r>
            <a:rPr lang="ru-RU" sz="1600" b="1" dirty="0"/>
            <a:t> </a:t>
          </a:r>
          <a:r>
            <a:rPr lang="ru-RU" sz="1600" b="1" dirty="0" err="1"/>
            <a:t>шешім</a:t>
          </a:r>
          <a:r>
            <a:rPr lang="ru-RU" sz="1600" b="1" dirty="0"/>
            <a:t> </a:t>
          </a:r>
          <a:r>
            <a:rPr lang="ru-RU" sz="1600" b="1" dirty="0" err="1"/>
            <a:t>табады</a:t>
          </a:r>
          <a:r>
            <a:rPr lang="ru-RU" sz="1600" b="1" dirty="0"/>
            <a:t>, </a:t>
          </a:r>
          <a:r>
            <a:rPr lang="ru-RU" sz="1600" b="1" dirty="0" err="1"/>
            <a:t>нәтижелі </a:t>
          </a:r>
          <a:r>
            <a:rPr lang="ru-RU" sz="1600" b="1" dirty="0"/>
            <a:t>диалог </a:t>
          </a:r>
          <a:r>
            <a:rPr lang="ru-RU" sz="1600" b="1" dirty="0" err="1"/>
            <a:t>құрылады</a:t>
          </a:r>
          <a:r>
            <a:rPr lang="ru-RU" sz="1600" b="1" dirty="0"/>
            <a:t>.</a:t>
          </a:r>
        </a:p>
      </dgm:t>
    </dgm:pt>
    <dgm:pt modelId="{6819C96B-31FF-44EA-8967-BB371534E5A6}" type="parTrans" cxnId="{DF4732CF-0787-4357-8867-A9652AAA4314}">
      <dgm:prSet/>
      <dgm:spPr/>
      <dgm:t>
        <a:bodyPr/>
        <a:lstStyle/>
        <a:p>
          <a:endParaRPr lang="ru-RU"/>
        </a:p>
      </dgm:t>
    </dgm:pt>
    <dgm:pt modelId="{A4005731-911C-4BF6-8F15-1ECF05708891}" type="sibTrans" cxnId="{DF4732CF-0787-4357-8867-A9652AAA4314}">
      <dgm:prSet/>
      <dgm:spPr/>
      <dgm:t>
        <a:bodyPr/>
        <a:lstStyle/>
        <a:p>
          <a:endParaRPr lang="ru-RU"/>
        </a:p>
      </dgm:t>
    </dgm:pt>
    <dgm:pt modelId="{45A478D0-3C9D-4147-932D-52CFEBAECC6C}" type="pres">
      <dgm:prSet presAssocID="{6447520A-7894-4508-8A9C-590A2FD5D0A2}" presName="outerComposite" presStyleCnt="0">
        <dgm:presLayoutVars>
          <dgm:chMax val="5"/>
          <dgm:dir/>
          <dgm:resizeHandles val="exact"/>
        </dgm:presLayoutVars>
      </dgm:prSet>
      <dgm:spPr/>
    </dgm:pt>
    <dgm:pt modelId="{ED3175ED-B204-4317-B249-BC000A303204}" type="pres">
      <dgm:prSet presAssocID="{6447520A-7894-4508-8A9C-590A2FD5D0A2}" presName="dummyMaxCanvas" presStyleCnt="0">
        <dgm:presLayoutVars/>
      </dgm:prSet>
      <dgm:spPr/>
    </dgm:pt>
    <dgm:pt modelId="{9D733508-2391-49FA-8025-3952B3B1A20D}" type="pres">
      <dgm:prSet presAssocID="{6447520A-7894-4508-8A9C-590A2FD5D0A2}" presName="FourNodes_1" presStyleLbl="node1" presStyleIdx="0" presStyleCnt="4" custScaleY="115311">
        <dgm:presLayoutVars>
          <dgm:bulletEnabled val="1"/>
        </dgm:presLayoutVars>
      </dgm:prSet>
      <dgm:spPr/>
    </dgm:pt>
    <dgm:pt modelId="{29554DEE-33E2-4AC6-B7D1-A744C3B11F26}" type="pres">
      <dgm:prSet presAssocID="{6447520A-7894-4508-8A9C-590A2FD5D0A2}" presName="FourNodes_2" presStyleLbl="node1" presStyleIdx="1" presStyleCnt="4">
        <dgm:presLayoutVars>
          <dgm:bulletEnabled val="1"/>
        </dgm:presLayoutVars>
      </dgm:prSet>
      <dgm:spPr/>
    </dgm:pt>
    <dgm:pt modelId="{2ECC7F51-E06B-45E9-9889-A08AB408F04E}" type="pres">
      <dgm:prSet presAssocID="{6447520A-7894-4508-8A9C-590A2FD5D0A2}" presName="FourNodes_3" presStyleLbl="node1" presStyleIdx="2" presStyleCnt="4">
        <dgm:presLayoutVars>
          <dgm:bulletEnabled val="1"/>
        </dgm:presLayoutVars>
      </dgm:prSet>
      <dgm:spPr/>
    </dgm:pt>
    <dgm:pt modelId="{DC6FE5F3-4B6E-4E1D-B966-495B76741F05}" type="pres">
      <dgm:prSet presAssocID="{6447520A-7894-4508-8A9C-590A2FD5D0A2}" presName="FourNodes_4" presStyleLbl="node1" presStyleIdx="3" presStyleCnt="4">
        <dgm:presLayoutVars>
          <dgm:bulletEnabled val="1"/>
        </dgm:presLayoutVars>
      </dgm:prSet>
      <dgm:spPr/>
    </dgm:pt>
    <dgm:pt modelId="{B1784BD2-250D-48B2-82AF-ECC051C00309}" type="pres">
      <dgm:prSet presAssocID="{6447520A-7894-4508-8A9C-590A2FD5D0A2}" presName="FourConn_1-2" presStyleLbl="fgAccFollowNode1" presStyleIdx="0" presStyleCnt="3">
        <dgm:presLayoutVars>
          <dgm:bulletEnabled val="1"/>
        </dgm:presLayoutVars>
      </dgm:prSet>
      <dgm:spPr/>
    </dgm:pt>
    <dgm:pt modelId="{19EA933B-C1B0-4175-A189-E2C7DD3200CC}" type="pres">
      <dgm:prSet presAssocID="{6447520A-7894-4508-8A9C-590A2FD5D0A2}" presName="FourConn_2-3" presStyleLbl="fgAccFollowNode1" presStyleIdx="1" presStyleCnt="3">
        <dgm:presLayoutVars>
          <dgm:bulletEnabled val="1"/>
        </dgm:presLayoutVars>
      </dgm:prSet>
      <dgm:spPr/>
    </dgm:pt>
    <dgm:pt modelId="{9E01ADA0-FA46-4B6D-8CCA-CE9864C1BABD}" type="pres">
      <dgm:prSet presAssocID="{6447520A-7894-4508-8A9C-590A2FD5D0A2}" presName="FourConn_3-4" presStyleLbl="fgAccFollowNode1" presStyleIdx="2" presStyleCnt="3">
        <dgm:presLayoutVars>
          <dgm:bulletEnabled val="1"/>
        </dgm:presLayoutVars>
      </dgm:prSet>
      <dgm:spPr/>
    </dgm:pt>
    <dgm:pt modelId="{39220F7A-8EEE-47A8-82DE-4A95ED384D15}" type="pres">
      <dgm:prSet presAssocID="{6447520A-7894-4508-8A9C-590A2FD5D0A2}" presName="FourNodes_1_text" presStyleLbl="node1" presStyleIdx="3" presStyleCnt="4">
        <dgm:presLayoutVars>
          <dgm:bulletEnabled val="1"/>
        </dgm:presLayoutVars>
      </dgm:prSet>
      <dgm:spPr/>
    </dgm:pt>
    <dgm:pt modelId="{1FBEC453-87AA-4B8E-A68E-DA7BB7E1F4D4}" type="pres">
      <dgm:prSet presAssocID="{6447520A-7894-4508-8A9C-590A2FD5D0A2}" presName="FourNodes_2_text" presStyleLbl="node1" presStyleIdx="3" presStyleCnt="4">
        <dgm:presLayoutVars>
          <dgm:bulletEnabled val="1"/>
        </dgm:presLayoutVars>
      </dgm:prSet>
      <dgm:spPr/>
    </dgm:pt>
    <dgm:pt modelId="{5C7BD08B-EA6B-4942-BC3B-AB13420528D2}" type="pres">
      <dgm:prSet presAssocID="{6447520A-7894-4508-8A9C-590A2FD5D0A2}" presName="FourNodes_3_text" presStyleLbl="node1" presStyleIdx="3" presStyleCnt="4">
        <dgm:presLayoutVars>
          <dgm:bulletEnabled val="1"/>
        </dgm:presLayoutVars>
      </dgm:prSet>
      <dgm:spPr/>
    </dgm:pt>
    <dgm:pt modelId="{1F690526-9221-4EC7-92B5-48115BE65856}" type="pres">
      <dgm:prSet presAssocID="{6447520A-7894-4508-8A9C-590A2FD5D0A2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78B37003-B186-40B7-8162-C96193F4EFB8}" srcId="{6447520A-7894-4508-8A9C-590A2FD5D0A2}" destId="{DF0FD135-21EA-4E82-BE19-6BB2701D6146}" srcOrd="1" destOrd="0" parTransId="{29CEE4CB-9715-4E27-A507-07BC9263C5B8}" sibTransId="{5050680E-9603-41C8-947B-BAE902241CE2}"/>
    <dgm:cxn modelId="{1D05B507-0583-4C12-A9B1-90F1BD4A426F}" type="presOf" srcId="{53C3231A-7433-4734-9A9C-C5272CAF5394}" destId="{DC6FE5F3-4B6E-4E1D-B966-495B76741F05}" srcOrd="0" destOrd="0" presId="urn:microsoft.com/office/officeart/2005/8/layout/vProcess5"/>
    <dgm:cxn modelId="{88D7AC1D-B003-476E-9E3F-77FF67F8240E}" type="presOf" srcId="{98CD01F7-A36F-4C3F-B292-4502E39B77FD}" destId="{9E01ADA0-FA46-4B6D-8CCA-CE9864C1BABD}" srcOrd="0" destOrd="0" presId="urn:microsoft.com/office/officeart/2005/8/layout/vProcess5"/>
    <dgm:cxn modelId="{7AA4A227-AE9A-4F35-A245-50ED116CF47B}" type="presOf" srcId="{7E586D05-F3C8-4881-94AC-1525D5C5114B}" destId="{39220F7A-8EEE-47A8-82DE-4A95ED384D15}" srcOrd="1" destOrd="0" presId="urn:microsoft.com/office/officeart/2005/8/layout/vProcess5"/>
    <dgm:cxn modelId="{79D33C35-7A75-4D41-A507-E52FCCF3384C}" type="presOf" srcId="{5050680E-9603-41C8-947B-BAE902241CE2}" destId="{19EA933B-C1B0-4175-A189-E2C7DD3200CC}" srcOrd="0" destOrd="0" presId="urn:microsoft.com/office/officeart/2005/8/layout/vProcess5"/>
    <dgm:cxn modelId="{953E9B68-FCB3-49BB-9A2D-354F85CD551D}" type="presOf" srcId="{53C3231A-7433-4734-9A9C-C5272CAF5394}" destId="{1F690526-9221-4EC7-92B5-48115BE65856}" srcOrd="1" destOrd="0" presId="urn:microsoft.com/office/officeart/2005/8/layout/vProcess5"/>
    <dgm:cxn modelId="{A6259469-C440-4080-9496-69CF0F17755B}" type="presOf" srcId="{DF0FD135-21EA-4E82-BE19-6BB2701D6146}" destId="{29554DEE-33E2-4AC6-B7D1-A744C3B11F26}" srcOrd="0" destOrd="0" presId="urn:microsoft.com/office/officeart/2005/8/layout/vProcess5"/>
    <dgm:cxn modelId="{24EE7C75-6F57-4528-B814-C6A91609ADBD}" type="presOf" srcId="{49752839-5A82-4DE9-A897-C52DA75EA7D2}" destId="{5C7BD08B-EA6B-4942-BC3B-AB13420528D2}" srcOrd="1" destOrd="0" presId="urn:microsoft.com/office/officeart/2005/8/layout/vProcess5"/>
    <dgm:cxn modelId="{1EC3647E-342C-4FD2-B7DC-B1D6E2A84913}" type="presOf" srcId="{7E586D05-F3C8-4881-94AC-1525D5C5114B}" destId="{9D733508-2391-49FA-8025-3952B3B1A20D}" srcOrd="0" destOrd="0" presId="urn:microsoft.com/office/officeart/2005/8/layout/vProcess5"/>
    <dgm:cxn modelId="{0D2E0C8E-4E9B-4424-B80C-5C9DDEC2D760}" srcId="{6447520A-7894-4508-8A9C-590A2FD5D0A2}" destId="{7E586D05-F3C8-4881-94AC-1525D5C5114B}" srcOrd="0" destOrd="0" parTransId="{13121BED-50AF-4CD9-B980-7C505C531BA5}" sibTransId="{646F0B30-C543-47C3-AEEF-0B62AB01ACA9}"/>
    <dgm:cxn modelId="{31F250A0-D635-4CC1-98A1-E4E7A73E202A}" type="presOf" srcId="{DF0FD135-21EA-4E82-BE19-6BB2701D6146}" destId="{1FBEC453-87AA-4B8E-A68E-DA7BB7E1F4D4}" srcOrd="1" destOrd="0" presId="urn:microsoft.com/office/officeart/2005/8/layout/vProcess5"/>
    <dgm:cxn modelId="{995048A1-1A34-461A-94F9-2277BFD45615}" type="presOf" srcId="{646F0B30-C543-47C3-AEEF-0B62AB01ACA9}" destId="{B1784BD2-250D-48B2-82AF-ECC051C00309}" srcOrd="0" destOrd="0" presId="urn:microsoft.com/office/officeart/2005/8/layout/vProcess5"/>
    <dgm:cxn modelId="{83916CAB-F938-48DC-BEB6-2F904210767D}" srcId="{6447520A-7894-4508-8A9C-590A2FD5D0A2}" destId="{49752839-5A82-4DE9-A897-C52DA75EA7D2}" srcOrd="2" destOrd="0" parTransId="{01E11034-4773-4C40-8AAC-7774270C4F84}" sibTransId="{98CD01F7-A36F-4C3F-B292-4502E39B77FD}"/>
    <dgm:cxn modelId="{DF4732CF-0787-4357-8867-A9652AAA4314}" srcId="{6447520A-7894-4508-8A9C-590A2FD5D0A2}" destId="{53C3231A-7433-4734-9A9C-C5272CAF5394}" srcOrd="3" destOrd="0" parTransId="{6819C96B-31FF-44EA-8967-BB371534E5A6}" sibTransId="{A4005731-911C-4BF6-8F15-1ECF05708891}"/>
    <dgm:cxn modelId="{199323DC-A48F-4D9D-91C6-94CF1B8F9A91}" type="presOf" srcId="{6447520A-7894-4508-8A9C-590A2FD5D0A2}" destId="{45A478D0-3C9D-4147-932D-52CFEBAECC6C}" srcOrd="0" destOrd="0" presId="urn:microsoft.com/office/officeart/2005/8/layout/vProcess5"/>
    <dgm:cxn modelId="{02448FDC-DFD0-45C4-93EF-CB92BFE07B4C}" type="presOf" srcId="{49752839-5A82-4DE9-A897-C52DA75EA7D2}" destId="{2ECC7F51-E06B-45E9-9889-A08AB408F04E}" srcOrd="0" destOrd="0" presId="urn:microsoft.com/office/officeart/2005/8/layout/vProcess5"/>
    <dgm:cxn modelId="{280AC575-73A2-4021-B91D-26101B20BFF2}" type="presParOf" srcId="{45A478D0-3C9D-4147-932D-52CFEBAECC6C}" destId="{ED3175ED-B204-4317-B249-BC000A303204}" srcOrd="0" destOrd="0" presId="urn:microsoft.com/office/officeart/2005/8/layout/vProcess5"/>
    <dgm:cxn modelId="{C2A20997-7198-4FDA-A7B2-1B9AA6A8A05C}" type="presParOf" srcId="{45A478D0-3C9D-4147-932D-52CFEBAECC6C}" destId="{9D733508-2391-49FA-8025-3952B3B1A20D}" srcOrd="1" destOrd="0" presId="urn:microsoft.com/office/officeart/2005/8/layout/vProcess5"/>
    <dgm:cxn modelId="{13213B8B-F3C2-49B9-944D-75BBC78099AA}" type="presParOf" srcId="{45A478D0-3C9D-4147-932D-52CFEBAECC6C}" destId="{29554DEE-33E2-4AC6-B7D1-A744C3B11F26}" srcOrd="2" destOrd="0" presId="urn:microsoft.com/office/officeart/2005/8/layout/vProcess5"/>
    <dgm:cxn modelId="{AB0E8DA0-5193-4F94-BAC7-A2175F7904DA}" type="presParOf" srcId="{45A478D0-3C9D-4147-932D-52CFEBAECC6C}" destId="{2ECC7F51-E06B-45E9-9889-A08AB408F04E}" srcOrd="3" destOrd="0" presId="urn:microsoft.com/office/officeart/2005/8/layout/vProcess5"/>
    <dgm:cxn modelId="{729EF483-35D2-40C7-BEFF-CF51B25FD31C}" type="presParOf" srcId="{45A478D0-3C9D-4147-932D-52CFEBAECC6C}" destId="{DC6FE5F3-4B6E-4E1D-B966-495B76741F05}" srcOrd="4" destOrd="0" presId="urn:microsoft.com/office/officeart/2005/8/layout/vProcess5"/>
    <dgm:cxn modelId="{09A7F41E-9C98-45A0-BA3F-27B173A3ADD6}" type="presParOf" srcId="{45A478D0-3C9D-4147-932D-52CFEBAECC6C}" destId="{B1784BD2-250D-48B2-82AF-ECC051C00309}" srcOrd="5" destOrd="0" presId="urn:microsoft.com/office/officeart/2005/8/layout/vProcess5"/>
    <dgm:cxn modelId="{01A57AB1-60A2-450F-ACDB-61E05CD8120C}" type="presParOf" srcId="{45A478D0-3C9D-4147-932D-52CFEBAECC6C}" destId="{19EA933B-C1B0-4175-A189-E2C7DD3200CC}" srcOrd="6" destOrd="0" presId="urn:microsoft.com/office/officeart/2005/8/layout/vProcess5"/>
    <dgm:cxn modelId="{7D20CCE3-816A-4397-AFD3-30EC5859F2C5}" type="presParOf" srcId="{45A478D0-3C9D-4147-932D-52CFEBAECC6C}" destId="{9E01ADA0-FA46-4B6D-8CCA-CE9864C1BABD}" srcOrd="7" destOrd="0" presId="urn:microsoft.com/office/officeart/2005/8/layout/vProcess5"/>
    <dgm:cxn modelId="{B3943B90-CFF7-44F4-BF1E-613CD71FFC19}" type="presParOf" srcId="{45A478D0-3C9D-4147-932D-52CFEBAECC6C}" destId="{39220F7A-8EEE-47A8-82DE-4A95ED384D15}" srcOrd="8" destOrd="0" presId="urn:microsoft.com/office/officeart/2005/8/layout/vProcess5"/>
    <dgm:cxn modelId="{B2A0E2D5-2613-4430-A410-BE5C931B9404}" type="presParOf" srcId="{45A478D0-3C9D-4147-932D-52CFEBAECC6C}" destId="{1FBEC453-87AA-4B8E-A68E-DA7BB7E1F4D4}" srcOrd="9" destOrd="0" presId="urn:microsoft.com/office/officeart/2005/8/layout/vProcess5"/>
    <dgm:cxn modelId="{C8E26E1B-C4AE-4CD7-83A2-8706ED059E4F}" type="presParOf" srcId="{45A478D0-3C9D-4147-932D-52CFEBAECC6C}" destId="{5C7BD08B-EA6B-4942-BC3B-AB13420528D2}" srcOrd="10" destOrd="0" presId="urn:microsoft.com/office/officeart/2005/8/layout/vProcess5"/>
    <dgm:cxn modelId="{CEC03CCE-303B-47E6-BF6D-04BDA31A9509}" type="presParOf" srcId="{45A478D0-3C9D-4147-932D-52CFEBAECC6C}" destId="{1F690526-9221-4EC7-92B5-48115BE65856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789736-83FA-41B8-93CE-A677DF4FDE2E}">
      <dsp:nvSpPr>
        <dsp:cNvPr id="0" name=""/>
        <dsp:cNvSpPr/>
      </dsp:nvSpPr>
      <dsp:spPr>
        <a:xfrm>
          <a:off x="100858" y="2152"/>
          <a:ext cx="2583805" cy="12919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 err="1"/>
            <a:t>Ведомствоаралық өзара іс-қимыл бағыттары</a:t>
          </a:r>
          <a:endParaRPr lang="ru-RU" sz="2000" b="1" kern="1200" dirty="0"/>
        </a:p>
      </dsp:txBody>
      <dsp:txXfrm>
        <a:off x="138697" y="39991"/>
        <a:ext cx="2508127" cy="1216224"/>
      </dsp:txXfrm>
    </dsp:sp>
    <dsp:sp modelId="{3F5F4DD1-0349-46E6-B94D-C093ED3E5A43}">
      <dsp:nvSpPr>
        <dsp:cNvPr id="0" name=""/>
        <dsp:cNvSpPr/>
      </dsp:nvSpPr>
      <dsp:spPr>
        <a:xfrm>
          <a:off x="359239" y="1294054"/>
          <a:ext cx="283701" cy="8521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2100"/>
              </a:lnTo>
              <a:lnTo>
                <a:pt x="283701" y="85210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D2266C-B27A-40FE-AC74-CC69CACFE429}">
      <dsp:nvSpPr>
        <dsp:cNvPr id="0" name=""/>
        <dsp:cNvSpPr/>
      </dsp:nvSpPr>
      <dsp:spPr>
        <a:xfrm>
          <a:off x="642941" y="1500203"/>
          <a:ext cx="3352931" cy="12919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i="0" kern="1200" dirty="0" err="1">
              <a:solidFill>
                <a:schemeClr val="tx2"/>
              </a:solidFill>
            </a:rPr>
            <a:t>Балалардағы туа</a:t>
          </a:r>
          <a:r>
            <a:rPr lang="ru-RU" sz="1400" b="1" i="0" kern="1200" dirty="0">
              <a:solidFill>
                <a:schemeClr val="tx2"/>
              </a:solidFill>
            </a:rPr>
            <a:t> </a:t>
          </a:r>
          <a:r>
            <a:rPr lang="ru-RU" sz="1400" b="1" i="0" kern="1200" dirty="0" err="1">
              <a:solidFill>
                <a:schemeClr val="tx2"/>
              </a:solidFill>
            </a:rPr>
            <a:t>біткен</a:t>
          </a:r>
          <a:r>
            <a:rPr lang="ru-RU" sz="1400" b="1" i="0" kern="1200" dirty="0">
              <a:solidFill>
                <a:schemeClr val="tx2"/>
              </a:solidFill>
            </a:rPr>
            <a:t> </a:t>
          </a:r>
          <a:r>
            <a:rPr lang="ru-RU" sz="1400" b="1" i="0" kern="1200" dirty="0" err="1">
              <a:solidFill>
                <a:schemeClr val="tx2"/>
              </a:solidFill>
            </a:rPr>
            <a:t>және тұқым қуалайтын ауруларды</a:t>
          </a:r>
          <a:r>
            <a:rPr lang="ru-RU" sz="1400" b="1" i="0" kern="1200" dirty="0">
              <a:solidFill>
                <a:schemeClr val="tx2"/>
              </a:solidFill>
            </a:rPr>
            <a:t> </a:t>
          </a:r>
          <a:r>
            <a:rPr lang="ru-RU" sz="1400" b="1" i="0" kern="1200" dirty="0" err="1">
              <a:solidFill>
                <a:schemeClr val="tx2"/>
              </a:solidFill>
            </a:rPr>
            <a:t>ерте</a:t>
          </a:r>
          <a:r>
            <a:rPr lang="ru-RU" sz="1400" b="1" i="0" kern="1200" dirty="0">
              <a:solidFill>
                <a:schemeClr val="tx2"/>
              </a:solidFill>
            </a:rPr>
            <a:t> </a:t>
          </a:r>
          <a:r>
            <a:rPr lang="ru-RU" sz="1400" b="1" i="0" kern="1200" dirty="0" err="1">
              <a:solidFill>
                <a:schemeClr val="tx2"/>
              </a:solidFill>
            </a:rPr>
            <a:t>анықтау және балалар</a:t>
          </a:r>
          <a:r>
            <a:rPr lang="ru-RU" sz="1400" b="1" i="0" kern="1200" dirty="0">
              <a:solidFill>
                <a:schemeClr val="tx2"/>
              </a:solidFill>
            </a:rPr>
            <a:t> </a:t>
          </a:r>
          <a:r>
            <a:rPr lang="ru-RU" sz="1400" b="1" i="0" kern="1200" dirty="0" err="1">
              <a:solidFill>
                <a:schemeClr val="tx2"/>
              </a:solidFill>
            </a:rPr>
            <a:t>туралы</a:t>
          </a:r>
          <a:r>
            <a:rPr lang="ru-RU" sz="1400" b="1" i="0" kern="1200" dirty="0">
              <a:solidFill>
                <a:schemeClr val="tx2"/>
              </a:solidFill>
            </a:rPr>
            <a:t> </a:t>
          </a:r>
          <a:r>
            <a:rPr lang="ru-RU" sz="1400" b="1" i="0" kern="1200" dirty="0" err="1">
              <a:solidFill>
                <a:schemeClr val="tx2"/>
              </a:solidFill>
            </a:rPr>
            <a:t>ақпаратты мүдделі мемлекеттік</a:t>
          </a:r>
          <a:r>
            <a:rPr lang="ru-RU" sz="1400" b="1" i="0" kern="1200" dirty="0">
              <a:solidFill>
                <a:schemeClr val="tx2"/>
              </a:solidFill>
            </a:rPr>
            <a:t> </a:t>
          </a:r>
          <a:r>
            <a:rPr lang="ru-RU" sz="1400" b="1" i="0" kern="1200" dirty="0" err="1">
              <a:solidFill>
                <a:schemeClr val="tx2"/>
              </a:solidFill>
            </a:rPr>
            <a:t>органдарға жіберу</a:t>
          </a:r>
          <a:endParaRPr lang="ru-RU" sz="1400" b="1" kern="1200" dirty="0">
            <a:solidFill>
              <a:schemeClr val="tx2"/>
            </a:solidFill>
          </a:endParaRPr>
        </a:p>
      </dsp:txBody>
      <dsp:txXfrm>
        <a:off x="680780" y="1538042"/>
        <a:ext cx="3277253" cy="1216224"/>
      </dsp:txXfrm>
    </dsp:sp>
    <dsp:sp modelId="{4BEFCF83-9BBE-460A-985C-99D8DAFC3D1D}">
      <dsp:nvSpPr>
        <dsp:cNvPr id="0" name=""/>
        <dsp:cNvSpPr/>
      </dsp:nvSpPr>
      <dsp:spPr>
        <a:xfrm>
          <a:off x="359239" y="1294054"/>
          <a:ext cx="258380" cy="25838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83805"/>
              </a:lnTo>
              <a:lnTo>
                <a:pt x="258380" y="258380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1C0972-4C08-4737-A60C-FA8600B264DF}">
      <dsp:nvSpPr>
        <dsp:cNvPr id="0" name=""/>
        <dsp:cNvSpPr/>
      </dsp:nvSpPr>
      <dsp:spPr>
        <a:xfrm>
          <a:off x="617619" y="3231908"/>
          <a:ext cx="3410415" cy="12919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i="0" kern="1200" dirty="0" err="1">
              <a:solidFill>
                <a:schemeClr val="tx2"/>
              </a:solidFill>
            </a:rPr>
            <a:t>Балалар</a:t>
          </a:r>
          <a:r>
            <a:rPr lang="ru-RU" sz="1400" b="1" i="0" kern="1200" dirty="0">
              <a:solidFill>
                <a:schemeClr val="tx2"/>
              </a:solidFill>
            </a:rPr>
            <a:t> </a:t>
          </a:r>
          <a:r>
            <a:rPr lang="ru-RU" sz="1400" b="1" i="0" kern="1200" dirty="0" err="1">
              <a:solidFill>
                <a:schemeClr val="tx2"/>
              </a:solidFill>
            </a:rPr>
            <a:t>арасындағы мүгедектік деңгейінің төмендеуі</a:t>
          </a:r>
          <a:endParaRPr lang="ru-RU" sz="1400" b="1" kern="1200" dirty="0">
            <a:solidFill>
              <a:schemeClr val="tx2"/>
            </a:solidFill>
          </a:endParaRPr>
        </a:p>
      </dsp:txBody>
      <dsp:txXfrm>
        <a:off x="655458" y="3269747"/>
        <a:ext cx="3334737" cy="1216224"/>
      </dsp:txXfrm>
    </dsp:sp>
    <dsp:sp modelId="{5A1022FC-9641-4176-A63D-AB7388E236F1}">
      <dsp:nvSpPr>
        <dsp:cNvPr id="0" name=""/>
        <dsp:cNvSpPr/>
      </dsp:nvSpPr>
      <dsp:spPr>
        <a:xfrm>
          <a:off x="4157226" y="2152"/>
          <a:ext cx="2583805" cy="12919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 err="1"/>
            <a:t>Өзара іс-қимылдың мақсатты тобы-мүмкіндігі шектеулі</a:t>
          </a:r>
          <a:r>
            <a:rPr lang="ru-RU" sz="1800" b="1" kern="1200" dirty="0"/>
            <a:t> </a:t>
          </a:r>
          <a:r>
            <a:rPr lang="ru-RU" sz="1800" b="1" kern="1200" dirty="0" err="1"/>
            <a:t>балалар</a:t>
          </a:r>
          <a:endParaRPr lang="ru-RU" sz="1800" b="1" kern="1200" dirty="0"/>
        </a:p>
      </dsp:txBody>
      <dsp:txXfrm>
        <a:off x="4195065" y="39991"/>
        <a:ext cx="2508127" cy="1216224"/>
      </dsp:txXfrm>
    </dsp:sp>
    <dsp:sp modelId="{003F41B0-E0AE-4219-9284-55E483511A82}">
      <dsp:nvSpPr>
        <dsp:cNvPr id="0" name=""/>
        <dsp:cNvSpPr/>
      </dsp:nvSpPr>
      <dsp:spPr>
        <a:xfrm>
          <a:off x="4415606" y="1294054"/>
          <a:ext cx="258380" cy="9689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8926"/>
              </a:lnTo>
              <a:lnTo>
                <a:pt x="258380" y="96892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60FCEA-CF5C-4D7E-807D-3C0B40B4E923}">
      <dsp:nvSpPr>
        <dsp:cNvPr id="0" name=""/>
        <dsp:cNvSpPr/>
      </dsp:nvSpPr>
      <dsp:spPr>
        <a:xfrm>
          <a:off x="4673987" y="1617030"/>
          <a:ext cx="3311880" cy="12919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i="0" kern="1200" dirty="0" err="1">
              <a:solidFill>
                <a:schemeClr val="tx2"/>
              </a:solidFill>
            </a:rPr>
            <a:t>Мүмкіндігі шектеулі</a:t>
          </a:r>
          <a:r>
            <a:rPr lang="ru-RU" sz="1400" b="1" i="0" kern="1200" dirty="0">
              <a:solidFill>
                <a:schemeClr val="tx2"/>
              </a:solidFill>
            </a:rPr>
            <a:t> </a:t>
          </a:r>
          <a:r>
            <a:rPr lang="ru-RU" sz="1400" b="1" i="0" kern="1200" dirty="0" err="1">
              <a:solidFill>
                <a:schemeClr val="tx2"/>
              </a:solidFill>
            </a:rPr>
            <a:t>балалардың физикалық, психикалық және басқа </a:t>
          </a:r>
          <a:r>
            <a:rPr lang="ru-RU" sz="1400" b="1" i="0" kern="1200" dirty="0">
              <a:solidFill>
                <a:schemeClr val="tx2"/>
              </a:solidFill>
            </a:rPr>
            <a:t>да </a:t>
          </a:r>
          <a:r>
            <a:rPr lang="ru-RU" sz="1400" b="1" i="0" kern="1200" dirty="0" err="1">
              <a:solidFill>
                <a:schemeClr val="tx2"/>
              </a:solidFill>
            </a:rPr>
            <a:t>қабілеттерін өтеу немесе</a:t>
          </a:r>
          <a:r>
            <a:rPr lang="ru-RU" sz="1400" b="1" i="0" kern="1200" dirty="0">
              <a:solidFill>
                <a:schemeClr val="tx2"/>
              </a:solidFill>
            </a:rPr>
            <a:t> </a:t>
          </a:r>
          <a:r>
            <a:rPr lang="ru-RU" sz="1400" b="1" i="0" kern="1200" dirty="0" err="1">
              <a:solidFill>
                <a:schemeClr val="tx2"/>
              </a:solidFill>
            </a:rPr>
            <a:t>қалпына келтіру</a:t>
          </a:r>
          <a:r>
            <a:rPr lang="ru-RU" sz="1400" b="1" i="0" kern="1200" dirty="0">
              <a:solidFill>
                <a:schemeClr val="tx2"/>
              </a:solidFill>
            </a:rPr>
            <a:t>, </a:t>
          </a:r>
          <a:r>
            <a:rPr lang="ru-RU" sz="1400" b="1" i="0" kern="1200" dirty="0" err="1">
              <a:solidFill>
                <a:schemeClr val="tx2"/>
              </a:solidFill>
            </a:rPr>
            <a:t>олардың әлеуметтік құқықтарын іске</a:t>
          </a:r>
          <a:r>
            <a:rPr lang="ru-RU" sz="1400" b="1" i="0" kern="1200" dirty="0">
              <a:solidFill>
                <a:schemeClr val="tx2"/>
              </a:solidFill>
            </a:rPr>
            <a:t> </a:t>
          </a:r>
          <a:r>
            <a:rPr lang="ru-RU" sz="1400" b="1" i="0" kern="1200" dirty="0" err="1">
              <a:solidFill>
                <a:schemeClr val="tx2"/>
              </a:solidFill>
            </a:rPr>
            <a:t>асыру</a:t>
          </a:r>
          <a:r>
            <a:rPr lang="ru-RU" sz="1400" b="1" i="0" kern="1200" dirty="0">
              <a:solidFill>
                <a:schemeClr val="tx2"/>
              </a:solidFill>
            </a:rPr>
            <a:t>, </a:t>
          </a:r>
          <a:r>
            <a:rPr lang="ru-RU" sz="1400" b="1" i="0" kern="1200" dirty="0" err="1">
              <a:solidFill>
                <a:schemeClr val="tx2"/>
              </a:solidFill>
            </a:rPr>
            <a:t>толық әлеуметтік бейімделуіне</a:t>
          </a:r>
          <a:r>
            <a:rPr lang="ru-RU" sz="1400" b="1" i="0" kern="1200" dirty="0">
              <a:solidFill>
                <a:schemeClr val="tx2"/>
              </a:solidFill>
            </a:rPr>
            <a:t> </a:t>
          </a:r>
          <a:r>
            <a:rPr lang="ru-RU" sz="1400" b="1" i="0" kern="1200" dirty="0" err="1">
              <a:solidFill>
                <a:schemeClr val="tx2"/>
              </a:solidFill>
            </a:rPr>
            <a:t>ықпал ету</a:t>
          </a:r>
          <a:r>
            <a:rPr lang="ru-RU" sz="1400" b="1" i="0" kern="1200" dirty="0">
              <a:solidFill>
                <a:schemeClr val="tx2"/>
              </a:solidFill>
            </a:rPr>
            <a:t>.</a:t>
          </a:r>
          <a:endParaRPr lang="ru-RU" sz="1400" b="1" kern="1200" dirty="0">
            <a:solidFill>
              <a:schemeClr val="tx2"/>
            </a:solidFill>
          </a:endParaRPr>
        </a:p>
      </dsp:txBody>
      <dsp:txXfrm>
        <a:off x="4711826" y="1654869"/>
        <a:ext cx="3236202" cy="1216224"/>
      </dsp:txXfrm>
    </dsp:sp>
    <dsp:sp modelId="{07D0FA88-CF0C-449F-AFCD-AAC865FFAEA5}">
      <dsp:nvSpPr>
        <dsp:cNvPr id="0" name=""/>
        <dsp:cNvSpPr/>
      </dsp:nvSpPr>
      <dsp:spPr>
        <a:xfrm>
          <a:off x="4415606" y="1294054"/>
          <a:ext cx="258380" cy="25838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83805"/>
              </a:lnTo>
              <a:lnTo>
                <a:pt x="258380" y="258380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E128E2-3E71-4D31-89DB-2D9443DFFC63}">
      <dsp:nvSpPr>
        <dsp:cNvPr id="0" name=""/>
        <dsp:cNvSpPr/>
      </dsp:nvSpPr>
      <dsp:spPr>
        <a:xfrm>
          <a:off x="4673987" y="3231908"/>
          <a:ext cx="3454754" cy="12919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i="0" kern="1200" dirty="0" err="1">
              <a:solidFill>
                <a:schemeClr val="tx2"/>
              </a:solidFill>
            </a:rPr>
            <a:t>Медициналық, әлеуметтік және білім</a:t>
          </a:r>
          <a:r>
            <a:rPr lang="ru-RU" sz="1400" b="1" i="0" kern="1200" dirty="0">
              <a:solidFill>
                <a:schemeClr val="tx2"/>
              </a:solidFill>
            </a:rPr>
            <a:t> беру </a:t>
          </a:r>
          <a:r>
            <a:rPr lang="ru-RU" sz="1400" b="1" i="0" kern="1200" dirty="0" err="1">
              <a:solidFill>
                <a:schemeClr val="tx2"/>
              </a:solidFill>
            </a:rPr>
            <a:t>қызметтерін кешенді</a:t>
          </a:r>
          <a:r>
            <a:rPr lang="ru-RU" sz="1400" b="1" i="0" kern="1200" dirty="0">
              <a:solidFill>
                <a:schemeClr val="tx2"/>
              </a:solidFill>
            </a:rPr>
            <a:t> </a:t>
          </a:r>
          <a:r>
            <a:rPr lang="ru-RU" sz="1400" b="1" i="0" kern="1200" dirty="0" err="1">
              <a:solidFill>
                <a:schemeClr val="tx2"/>
              </a:solidFill>
            </a:rPr>
            <a:t>ұсыну</a:t>
          </a:r>
          <a:endParaRPr lang="ru-RU" sz="1400" b="1" kern="1200" dirty="0">
            <a:solidFill>
              <a:schemeClr val="tx2"/>
            </a:solidFill>
          </a:endParaRPr>
        </a:p>
      </dsp:txBody>
      <dsp:txXfrm>
        <a:off x="4711826" y="3269747"/>
        <a:ext cx="3379076" cy="12162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733508-2391-49FA-8025-3952B3B1A20D}">
      <dsp:nvSpPr>
        <dsp:cNvPr id="0" name=""/>
        <dsp:cNvSpPr/>
      </dsp:nvSpPr>
      <dsp:spPr>
        <a:xfrm>
          <a:off x="0" y="-45720"/>
          <a:ext cx="6629446" cy="13773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 err="1"/>
            <a:t>Облыс</a:t>
          </a:r>
          <a:r>
            <a:rPr lang="ru-RU" sz="1200" b="1" kern="1200" dirty="0"/>
            <a:t> </a:t>
          </a:r>
          <a:r>
            <a:rPr lang="ru-RU" sz="1200" b="1" kern="1200" dirty="0" err="1"/>
            <a:t>бойынша</a:t>
          </a:r>
          <a:r>
            <a:rPr lang="ru-RU" sz="1200" b="1" kern="1200" dirty="0"/>
            <a:t> </a:t>
          </a:r>
          <a:r>
            <a:rPr lang="ru-RU" sz="1200" b="1" kern="1200" dirty="0" err="1"/>
            <a:t>статистикалық мәліметтерді ұсынуға жауапты</a:t>
          </a:r>
          <a:r>
            <a:rPr lang="ru-RU" sz="1200" b="1" kern="1200" dirty="0"/>
            <a:t> </a:t>
          </a:r>
          <a:r>
            <a:rPr lang="ru-RU" sz="1200" b="1" kern="1200" dirty="0" err="1"/>
            <a:t>облыстық </a:t>
          </a:r>
          <a:r>
            <a:rPr lang="ru-RU" sz="1200" b="1" kern="1200" dirty="0"/>
            <a:t>ПМПК </a:t>
          </a:r>
          <a:r>
            <a:rPr lang="ru-RU" sz="1200" b="1" kern="1200" dirty="0" err="1"/>
            <a:t>басшысы</a:t>
          </a:r>
          <a:r>
            <a:rPr lang="ru-RU" sz="1200" b="1" kern="1200" dirty="0"/>
            <a:t> скрининг </a:t>
          </a:r>
          <a:r>
            <a:rPr lang="ru-RU" sz="1200" b="1" kern="1200" dirty="0" err="1"/>
            <a:t>нәтижелері бойынша</a:t>
          </a:r>
          <a:r>
            <a:rPr lang="ru-RU" sz="1200" b="1" kern="1200" dirty="0"/>
            <a:t> </a:t>
          </a:r>
          <a:r>
            <a:rPr lang="ru-RU" sz="1200" b="1" kern="1200" dirty="0" err="1"/>
            <a:t>ақпарат беруді</a:t>
          </a:r>
          <a:r>
            <a:rPr lang="ru-RU" sz="1200" b="1" kern="1200" dirty="0"/>
            <a:t> </a:t>
          </a:r>
          <a:r>
            <a:rPr lang="ru-RU" sz="1200" b="1" kern="1200" dirty="0" err="1"/>
            <a:t>ұйымдастыру мақсатында денсаулық сақтау басқармасына </a:t>
          </a:r>
          <a:r>
            <a:rPr lang="ru-RU" sz="1200" b="1" kern="1200" dirty="0"/>
            <a:t>хат </a:t>
          </a:r>
          <a:r>
            <a:rPr lang="ru-RU" sz="1200" b="1" kern="1200" dirty="0" err="1"/>
            <a:t>жолдайды</a:t>
          </a:r>
          <a:r>
            <a:rPr lang="ru-RU" sz="1200" b="1" kern="1200" dirty="0"/>
            <a:t>. </a:t>
          </a:r>
          <a:r>
            <a:rPr lang="ru-RU" sz="1200" b="1" kern="1200" dirty="0" err="1"/>
            <a:t>Хатта</a:t>
          </a:r>
          <a:r>
            <a:rPr lang="ru-RU" sz="1200" b="1" kern="1200" dirty="0"/>
            <a:t> </a:t>
          </a:r>
          <a:r>
            <a:rPr lang="ru-RU" sz="1200" b="1" kern="1200" dirty="0" err="1"/>
            <a:t>облыста</a:t>
          </a:r>
          <a:r>
            <a:rPr lang="ru-RU" sz="1200" b="1" kern="1200" dirty="0"/>
            <a:t> </a:t>
          </a:r>
          <a:r>
            <a:rPr lang="ru-RU" sz="1200" b="1" kern="1200" dirty="0" err="1"/>
            <a:t>жұмыс істейтін</a:t>
          </a:r>
          <a:r>
            <a:rPr lang="ru-RU" sz="1200" b="1" kern="1200" dirty="0"/>
            <a:t> </a:t>
          </a:r>
          <a:r>
            <a:rPr lang="ru-RU" sz="1200" b="1" kern="1200" dirty="0" err="1"/>
            <a:t>барлық ПМПК туралы</a:t>
          </a:r>
          <a:r>
            <a:rPr lang="ru-RU" sz="1200" b="1" kern="1200" dirty="0"/>
            <a:t> </a:t>
          </a:r>
          <a:r>
            <a:rPr lang="ru-RU" sz="1200" b="1" kern="1200" dirty="0" err="1"/>
            <a:t>мәліметтер көрсетіледі.</a:t>
          </a:r>
          <a:r>
            <a:rPr lang="ru-RU" sz="1200" b="1" kern="1200" dirty="0"/>
            <a:t> </a:t>
          </a:r>
          <a:r>
            <a:rPr lang="ru-RU" sz="1200" b="1" kern="1200" dirty="0" err="1"/>
            <a:t>Кері</a:t>
          </a:r>
          <a:r>
            <a:rPr lang="ru-RU" sz="1200" b="1" kern="1200" dirty="0"/>
            <a:t> </a:t>
          </a:r>
          <a:r>
            <a:rPr lang="ru-RU" sz="1200" b="1" kern="1200" dirty="0" err="1"/>
            <a:t>байланыс</a:t>
          </a:r>
          <a:r>
            <a:rPr lang="ru-RU" sz="1200" b="1" kern="1200" dirty="0"/>
            <a:t>: </a:t>
          </a:r>
          <a:r>
            <a:rPr lang="ru-RU" sz="1200" b="1" kern="1200" dirty="0" err="1"/>
            <a:t>Облыстың АМСК-ке</a:t>
          </a:r>
          <a:r>
            <a:rPr lang="ru-RU" sz="1200" b="1" kern="1200" dirty="0"/>
            <a:t> скрининг </a:t>
          </a:r>
          <a:r>
            <a:rPr lang="ru-RU" sz="1200" b="1" kern="1200" dirty="0" err="1"/>
            <a:t>нәтижелерін ресімдеуге</a:t>
          </a:r>
          <a:r>
            <a:rPr lang="ru-RU" sz="1200" b="1" kern="1200" dirty="0"/>
            <a:t> </a:t>
          </a:r>
          <a:r>
            <a:rPr lang="ru-RU" sz="1200" b="1" kern="1200" dirty="0" err="1"/>
            <a:t>және оларды</a:t>
          </a:r>
          <a:r>
            <a:rPr lang="ru-RU" sz="1200" b="1" kern="1200" dirty="0"/>
            <a:t> </a:t>
          </a:r>
          <a:r>
            <a:rPr lang="ru-RU" sz="1200" b="1" kern="1200" dirty="0" err="1"/>
            <a:t>тиісті</a:t>
          </a:r>
          <a:r>
            <a:rPr lang="ru-RU" sz="1200" b="1" kern="1200" dirty="0"/>
            <a:t> </a:t>
          </a:r>
          <a:r>
            <a:rPr lang="ru-RU" sz="1200" b="1" kern="1200" dirty="0" err="1"/>
            <a:t>ПМПК-ке</a:t>
          </a:r>
          <a:r>
            <a:rPr lang="ru-RU" sz="1200" b="1" kern="1200" dirty="0"/>
            <a:t> </a:t>
          </a:r>
          <a:r>
            <a:rPr lang="ru-RU" sz="1200" b="1" kern="1200" dirty="0" err="1"/>
            <a:t>жіберуге</a:t>
          </a:r>
          <a:r>
            <a:rPr lang="ru-RU" sz="1200" b="1" kern="1200" dirty="0"/>
            <a:t> </a:t>
          </a:r>
          <a:r>
            <a:rPr lang="ru-RU" sz="1200" b="1" kern="1200" dirty="0" err="1"/>
            <a:t>жауапты</a:t>
          </a:r>
          <a:r>
            <a:rPr lang="ru-RU" sz="1200" b="1" kern="1200" dirty="0"/>
            <a:t> </a:t>
          </a:r>
          <a:r>
            <a:rPr lang="ru-RU" sz="1200" b="1" kern="1200" dirty="0" err="1"/>
            <a:t>тұлғалардың деректері</a:t>
          </a:r>
          <a:r>
            <a:rPr lang="ru-RU" sz="1200" b="1" kern="1200" dirty="0"/>
            <a:t> </a:t>
          </a:r>
          <a:r>
            <a:rPr lang="ru-RU" sz="1200" b="1" kern="1200" dirty="0" err="1"/>
            <a:t>жиналады</a:t>
          </a:r>
          <a:r>
            <a:rPr lang="ru-RU" sz="1200" b="1" kern="1200" dirty="0"/>
            <a:t>.</a:t>
          </a:r>
        </a:p>
      </dsp:txBody>
      <dsp:txXfrm>
        <a:off x="40340" y="-5380"/>
        <a:ext cx="5228906" cy="1296644"/>
      </dsp:txXfrm>
    </dsp:sp>
    <dsp:sp modelId="{29554DEE-33E2-4AC6-B7D1-A744C3B11F26}">
      <dsp:nvSpPr>
        <dsp:cNvPr id="0" name=""/>
        <dsp:cNvSpPr/>
      </dsp:nvSpPr>
      <dsp:spPr>
        <a:xfrm>
          <a:off x="555216" y="1457335"/>
          <a:ext cx="6629446" cy="11944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</a:pPr>
          <a:r>
            <a:rPr lang="ru-RU" sz="1400" b="1" kern="1200" dirty="0"/>
            <a:t>ПМПК </a:t>
          </a:r>
          <a:r>
            <a:rPr lang="ru-RU" sz="1400" b="1" kern="1200" dirty="0" err="1"/>
            <a:t>статистикасы</a:t>
          </a:r>
          <a:r>
            <a:rPr lang="ru-RU" sz="1400" b="1" kern="1200" dirty="0"/>
            <a:t> </a:t>
          </a:r>
          <a:r>
            <a:rPr lang="ru-RU" sz="1400" b="1" kern="1200" dirty="0" err="1"/>
            <a:t>скринингке</a:t>
          </a:r>
          <a:r>
            <a:rPr lang="ru-RU" sz="1400" b="1" kern="1200" dirty="0"/>
            <a:t> </a:t>
          </a:r>
          <a:r>
            <a:rPr lang="ru-RU" sz="1400" b="1" kern="1200" dirty="0" err="1"/>
            <a:t>жауапты</a:t>
          </a:r>
          <a:r>
            <a:rPr lang="ru-RU" sz="1400" b="1" kern="1200" dirty="0"/>
            <a:t> </a:t>
          </a:r>
          <a:r>
            <a:rPr lang="ru-RU" sz="1400" b="1" kern="1200" dirty="0" err="1"/>
            <a:t>тұлғалардың деректерін</a:t>
          </a:r>
          <a:r>
            <a:rPr lang="ru-RU" sz="1400" b="1" kern="1200" dirty="0"/>
            <a:t> </a:t>
          </a:r>
          <a:r>
            <a:rPr lang="ru-RU" sz="1400" b="1" kern="1200" dirty="0" err="1"/>
            <a:t>пайдалана</a:t>
          </a:r>
          <a:r>
            <a:rPr lang="ru-RU" sz="1400" b="1" kern="1200" dirty="0"/>
            <a:t> </a:t>
          </a:r>
          <a:r>
            <a:rPr lang="ru-RU" sz="1400" b="1" kern="1200" dirty="0" err="1"/>
            <a:t>отырып</a:t>
          </a:r>
          <a:r>
            <a:rPr lang="ru-RU" sz="1400" b="1" kern="1200" dirty="0"/>
            <a:t>, </a:t>
          </a:r>
          <a:r>
            <a:rPr lang="ru-RU" sz="1400" b="1" kern="1200" dirty="0" err="1"/>
            <a:t>ақпаратты </a:t>
          </a:r>
          <a:r>
            <a:rPr lang="ru-RU" sz="1400" b="1" kern="1200" dirty="0"/>
            <a:t>беру </a:t>
          </a:r>
          <a:r>
            <a:rPr lang="ru-RU" sz="1400" b="1" kern="1200" dirty="0" err="1"/>
            <a:t>процесін</a:t>
          </a:r>
          <a:r>
            <a:rPr lang="ru-RU" sz="1400" b="1" kern="1200" dirty="0"/>
            <a:t> </a:t>
          </a:r>
          <a:r>
            <a:rPr lang="ru-RU" sz="1400" b="1" kern="1200" dirty="0" err="1"/>
            <a:t>жолға қояды</a:t>
          </a:r>
          <a:r>
            <a:rPr lang="ru-RU" sz="1400" b="1" kern="1200" dirty="0"/>
            <a:t>, ай </a:t>
          </a:r>
          <a:r>
            <a:rPr lang="ru-RU" sz="1400" b="1" kern="1200" dirty="0" err="1"/>
            <a:t>сайын</a:t>
          </a:r>
          <a:r>
            <a:rPr lang="ru-RU" sz="1400" b="1" kern="1200" dirty="0"/>
            <a:t> скрининг </a:t>
          </a:r>
          <a:r>
            <a:rPr lang="ru-RU" sz="1400" b="1" kern="1200" dirty="0" err="1"/>
            <a:t>нәтижелерінің түсуін бақылайды</a:t>
          </a:r>
          <a:r>
            <a:rPr lang="ru-RU" sz="1400" b="1" kern="1200" dirty="0"/>
            <a:t>, мониторинг </a:t>
          </a:r>
          <a:r>
            <a:rPr lang="ru-RU" sz="1400" b="1" kern="1200" dirty="0" err="1"/>
            <a:t>жүргізеді</a:t>
          </a:r>
          <a:r>
            <a:rPr lang="ru-RU" sz="1400" b="1" kern="1200" dirty="0"/>
            <a:t>.</a:t>
          </a:r>
          <a:endParaRPr lang="ru-RU" sz="1300" kern="1200" dirty="0"/>
        </a:p>
      </dsp:txBody>
      <dsp:txXfrm>
        <a:off x="590200" y="1492319"/>
        <a:ext cx="5227874" cy="1124475"/>
      </dsp:txXfrm>
    </dsp:sp>
    <dsp:sp modelId="{2ECC7F51-E06B-45E9-9889-A08AB408F04E}">
      <dsp:nvSpPr>
        <dsp:cNvPr id="0" name=""/>
        <dsp:cNvSpPr/>
      </dsp:nvSpPr>
      <dsp:spPr>
        <a:xfrm>
          <a:off x="1102145" y="2868950"/>
          <a:ext cx="6629446" cy="11944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</a:pPr>
          <a:r>
            <a:rPr lang="ru-RU" sz="1400" b="1" kern="1200" dirty="0"/>
            <a:t>ПМПК </a:t>
          </a:r>
          <a:r>
            <a:rPr lang="ru-RU" sz="1400" b="1" kern="1200" dirty="0" err="1"/>
            <a:t>статистигі</a:t>
          </a:r>
          <a:r>
            <a:rPr lang="ru-RU" sz="1400" b="1" kern="1200" dirty="0"/>
            <a:t> </a:t>
          </a:r>
          <a:r>
            <a:rPr lang="ru-RU" sz="1400" b="1" kern="1200" dirty="0" err="1"/>
            <a:t>айдың екінші</a:t>
          </a:r>
          <a:r>
            <a:rPr lang="ru-RU" sz="1400" b="1" kern="1200" dirty="0"/>
            <a:t> </a:t>
          </a:r>
          <a:r>
            <a:rPr lang="ru-RU" sz="1400" b="1" kern="1200" dirty="0" err="1"/>
            <a:t>аптасында</a:t>
          </a:r>
          <a:r>
            <a:rPr lang="ru-RU" sz="1400" b="1" kern="1200" dirty="0"/>
            <a:t> ПМПК </a:t>
          </a:r>
          <a:r>
            <a:rPr lang="ru-RU" sz="1400" b="1" kern="1200" dirty="0" err="1"/>
            <a:t>тіркеушісімен</a:t>
          </a:r>
          <a:r>
            <a:rPr lang="ru-RU" sz="1400" b="1" kern="1200" dirty="0"/>
            <a:t> </a:t>
          </a:r>
          <a:r>
            <a:rPr lang="ru-RU" sz="1400" b="1" kern="1200" dirty="0" err="1"/>
            <a:t>бірге</a:t>
          </a:r>
          <a:r>
            <a:rPr lang="ru-RU" sz="1400" b="1" kern="1200" dirty="0"/>
            <a:t> </a:t>
          </a:r>
          <a:r>
            <a:rPr lang="ru-RU" sz="1400" b="1" kern="1200" dirty="0" err="1"/>
            <a:t>ата-аналарға ПМПК-те</a:t>
          </a:r>
          <a:r>
            <a:rPr lang="ru-RU" sz="1400" b="1" kern="1200" dirty="0"/>
            <a:t> </a:t>
          </a:r>
          <a:r>
            <a:rPr lang="ru-RU" sz="1400" b="1" kern="1200" dirty="0" err="1"/>
            <a:t>тексеруден</a:t>
          </a:r>
          <a:r>
            <a:rPr lang="ru-RU" sz="1400" b="1" kern="1200" dirty="0"/>
            <a:t> </a:t>
          </a:r>
          <a:r>
            <a:rPr lang="ru-RU" sz="1400" b="1" kern="1200" dirty="0" err="1"/>
            <a:t>және кеңес беруден</a:t>
          </a:r>
          <a:r>
            <a:rPr lang="ru-RU" sz="1400" b="1" kern="1200" dirty="0"/>
            <a:t> </a:t>
          </a:r>
          <a:r>
            <a:rPr lang="ru-RU" sz="1400" b="1" kern="1200" dirty="0" err="1"/>
            <a:t>өту мүмкіндігі туралы</a:t>
          </a:r>
          <a:r>
            <a:rPr lang="ru-RU" sz="1400" b="1" kern="1200" dirty="0"/>
            <a:t> </a:t>
          </a:r>
          <a:r>
            <a:rPr lang="ru-RU" sz="1400" b="1" kern="1200" dirty="0" err="1"/>
            <a:t>хабарлама</a:t>
          </a:r>
          <a:r>
            <a:rPr lang="ru-RU" sz="1400" b="1" kern="1200" dirty="0"/>
            <a:t> </a:t>
          </a:r>
          <a:r>
            <a:rPr lang="ru-RU" sz="1400" b="1" kern="1200" dirty="0" err="1"/>
            <a:t>жібереді</a:t>
          </a:r>
          <a:r>
            <a:rPr lang="ru-RU" sz="1400" b="1" kern="1200" dirty="0"/>
            <a:t>. </a:t>
          </a:r>
          <a:r>
            <a:rPr lang="ru-RU" sz="1400" b="1" kern="1200" dirty="0" err="1"/>
            <a:t>Ұзақ күтпестен" тәуекел тобындағы </a:t>
          </a:r>
          <a:r>
            <a:rPr lang="ru-RU" sz="1400" b="1" kern="1200" dirty="0"/>
            <a:t>" </a:t>
          </a:r>
          <a:r>
            <a:rPr lang="ru-RU" sz="1400" b="1" kern="1200" dirty="0" err="1"/>
            <a:t>жас</a:t>
          </a:r>
          <a:r>
            <a:rPr lang="ru-RU" sz="1400" b="1" kern="1200" dirty="0"/>
            <a:t> </a:t>
          </a:r>
          <a:r>
            <a:rPr lang="ru-RU" sz="1400" b="1" kern="1200" dirty="0" err="1"/>
            <a:t>балаларды</a:t>
          </a:r>
          <a:r>
            <a:rPr lang="ru-RU" sz="1400" b="1" kern="1200" dirty="0"/>
            <a:t> </a:t>
          </a:r>
          <a:r>
            <a:rPr lang="ru-RU" sz="1400" b="1" kern="1200" dirty="0" err="1"/>
            <a:t>тексеруді</a:t>
          </a:r>
          <a:r>
            <a:rPr lang="ru-RU" sz="1400" b="1" kern="1200" dirty="0"/>
            <a:t> </a:t>
          </a:r>
          <a:r>
            <a:rPr lang="ru-RU" sz="1400" b="1" kern="1200" dirty="0" err="1"/>
            <a:t>ұйымдастыру ұсынылады.</a:t>
          </a:r>
          <a:endParaRPr lang="ru-RU" sz="1100" kern="1200" dirty="0"/>
        </a:p>
      </dsp:txBody>
      <dsp:txXfrm>
        <a:off x="1137129" y="2903934"/>
        <a:ext cx="5236160" cy="1124475"/>
      </dsp:txXfrm>
    </dsp:sp>
    <dsp:sp modelId="{DC6FE5F3-4B6E-4E1D-B966-495B76741F05}">
      <dsp:nvSpPr>
        <dsp:cNvPr id="0" name=""/>
        <dsp:cNvSpPr/>
      </dsp:nvSpPr>
      <dsp:spPr>
        <a:xfrm>
          <a:off x="1657361" y="4280564"/>
          <a:ext cx="6629446" cy="11944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ПМПК </a:t>
          </a:r>
          <a:r>
            <a:rPr lang="ru-RU" sz="1400" b="1" kern="1200" dirty="0" err="1"/>
            <a:t>статистиктері</a:t>
          </a:r>
          <a:r>
            <a:rPr lang="ru-RU" sz="1400" b="1" kern="1200" dirty="0"/>
            <a:t> </a:t>
          </a:r>
          <a:r>
            <a:rPr lang="ru-RU" sz="1400" b="1" kern="1200" dirty="0" err="1"/>
            <a:t>тоқсанына бір</a:t>
          </a:r>
          <a:r>
            <a:rPr lang="ru-RU" sz="1400" b="1" kern="1200" dirty="0"/>
            <a:t> </a:t>
          </a:r>
          <a:r>
            <a:rPr lang="ru-RU" sz="1400" b="1" kern="1200" dirty="0" err="1"/>
            <a:t>рет</a:t>
          </a:r>
          <a:r>
            <a:rPr lang="ru-RU" sz="1400" b="1" kern="1200" dirty="0"/>
            <a:t> </a:t>
          </a:r>
          <a:r>
            <a:rPr lang="ru-RU" sz="1400" b="1" kern="1200" dirty="0" err="1"/>
            <a:t>ПМПК-те</a:t>
          </a:r>
          <a:r>
            <a:rPr lang="ru-RU" sz="1400" b="1" kern="1200" dirty="0"/>
            <a:t>, </a:t>
          </a:r>
          <a:r>
            <a:rPr lang="ru-RU" sz="1400" b="1" kern="1200" dirty="0" err="1"/>
            <a:t>денсаулық сақтау ұйымдарында </a:t>
          </a:r>
          <a:r>
            <a:rPr lang="ru-RU" sz="1400" b="1" kern="1200" dirty="0"/>
            <a:t>(АМСК )</a:t>
          </a:r>
          <a:r>
            <a:rPr lang="ru-RU" sz="1400" b="1" kern="1200" dirty="0" err="1"/>
            <a:t>тексеруден</a:t>
          </a:r>
          <a:r>
            <a:rPr lang="ru-RU" sz="1400" b="1" kern="1200" dirty="0"/>
            <a:t> </a:t>
          </a:r>
          <a:r>
            <a:rPr lang="ru-RU" sz="1400" b="1" kern="1200" dirty="0" err="1"/>
            <a:t>және кеңес беруден</a:t>
          </a:r>
          <a:r>
            <a:rPr lang="ru-RU" sz="1400" b="1" kern="1200" dirty="0"/>
            <a:t> </a:t>
          </a:r>
          <a:r>
            <a:rPr lang="ru-RU" sz="1400" b="1" kern="1200" dirty="0" err="1"/>
            <a:t>өткен балалар</a:t>
          </a:r>
          <a:r>
            <a:rPr lang="ru-RU" sz="1400" b="1" kern="1200" dirty="0"/>
            <a:t> </a:t>
          </a:r>
          <a:r>
            <a:rPr lang="ru-RU" sz="1400" b="1" kern="1200" dirty="0" err="1"/>
            <a:t>туралы</a:t>
          </a:r>
          <a:r>
            <a:rPr lang="ru-RU" sz="1400" b="1" kern="1200" dirty="0"/>
            <a:t> </a:t>
          </a:r>
          <a:r>
            <a:rPr lang="ru-RU" sz="1400" b="1" kern="1200" dirty="0" err="1"/>
            <a:t>мәліметтер береді</a:t>
          </a:r>
          <a:endParaRPr lang="ru-RU" sz="1400" b="1" kern="1200" dirty="0"/>
        </a:p>
      </dsp:txBody>
      <dsp:txXfrm>
        <a:off x="1692345" y="4315548"/>
        <a:ext cx="5227874" cy="1124475"/>
      </dsp:txXfrm>
    </dsp:sp>
    <dsp:sp modelId="{B1784BD2-250D-48B2-82AF-ECC051C00309}">
      <dsp:nvSpPr>
        <dsp:cNvPr id="0" name=""/>
        <dsp:cNvSpPr/>
      </dsp:nvSpPr>
      <dsp:spPr>
        <a:xfrm>
          <a:off x="5853058" y="960555"/>
          <a:ext cx="776388" cy="776388"/>
        </a:xfrm>
        <a:prstGeom prst="downArrow">
          <a:avLst>
            <a:gd name="adj1" fmla="val 55000"/>
            <a:gd name="adj2" fmla="val 45000"/>
          </a:avLst>
        </a:prstGeom>
        <a:solidFill>
          <a:srgbClr val="00B0F0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500" kern="1200"/>
        </a:p>
      </dsp:txBody>
      <dsp:txXfrm>
        <a:off x="6027745" y="960555"/>
        <a:ext cx="427014" cy="584232"/>
      </dsp:txXfrm>
    </dsp:sp>
    <dsp:sp modelId="{19EA933B-C1B0-4175-A189-E2C7DD3200CC}">
      <dsp:nvSpPr>
        <dsp:cNvPr id="0" name=""/>
        <dsp:cNvSpPr/>
      </dsp:nvSpPr>
      <dsp:spPr>
        <a:xfrm>
          <a:off x="6408274" y="2372170"/>
          <a:ext cx="776388" cy="776388"/>
        </a:xfrm>
        <a:prstGeom prst="downArrow">
          <a:avLst>
            <a:gd name="adj1" fmla="val 55000"/>
            <a:gd name="adj2" fmla="val 45000"/>
          </a:avLst>
        </a:prstGeom>
        <a:solidFill>
          <a:srgbClr val="00B0F0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500" kern="1200"/>
        </a:p>
      </dsp:txBody>
      <dsp:txXfrm>
        <a:off x="6582961" y="2372170"/>
        <a:ext cx="427014" cy="584232"/>
      </dsp:txXfrm>
    </dsp:sp>
    <dsp:sp modelId="{9E01ADA0-FA46-4B6D-8CCA-CE9864C1BABD}">
      <dsp:nvSpPr>
        <dsp:cNvPr id="0" name=""/>
        <dsp:cNvSpPr/>
      </dsp:nvSpPr>
      <dsp:spPr>
        <a:xfrm>
          <a:off x="6955203" y="3783785"/>
          <a:ext cx="776388" cy="776388"/>
        </a:xfrm>
        <a:prstGeom prst="downArrow">
          <a:avLst>
            <a:gd name="adj1" fmla="val 55000"/>
            <a:gd name="adj2" fmla="val 45000"/>
          </a:avLst>
        </a:prstGeom>
        <a:solidFill>
          <a:srgbClr val="00B0F0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500" kern="1200"/>
        </a:p>
      </dsp:txBody>
      <dsp:txXfrm>
        <a:off x="7129890" y="3783785"/>
        <a:ext cx="427014" cy="5842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733508-2391-49FA-8025-3952B3B1A20D}">
      <dsp:nvSpPr>
        <dsp:cNvPr id="0" name=""/>
        <dsp:cNvSpPr/>
      </dsp:nvSpPr>
      <dsp:spPr>
        <a:xfrm>
          <a:off x="0" y="-45720"/>
          <a:ext cx="6629446" cy="13773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 err="1"/>
            <a:t>Облыс</a:t>
          </a:r>
          <a:r>
            <a:rPr lang="ru-RU" sz="1600" b="1" kern="1200" dirty="0"/>
            <a:t> </a:t>
          </a:r>
          <a:r>
            <a:rPr lang="ru-RU" sz="1600" b="1" kern="1200" dirty="0" err="1"/>
            <a:t>әкімінің басшылығымен тоқсанына бір</a:t>
          </a:r>
          <a:r>
            <a:rPr lang="ru-RU" sz="1600" b="1" kern="1200" dirty="0"/>
            <a:t> </a:t>
          </a:r>
          <a:r>
            <a:rPr lang="ru-RU" sz="1600" b="1" kern="1200" dirty="0" err="1"/>
            <a:t>рет</a:t>
          </a:r>
          <a:r>
            <a:rPr lang="ru-RU" sz="1600" b="1" kern="1200" dirty="0"/>
            <a:t> </a:t>
          </a:r>
          <a:r>
            <a:rPr lang="ru-RU" sz="1600" b="1" kern="1200" dirty="0" err="1"/>
            <a:t>ерекше</a:t>
          </a:r>
          <a:r>
            <a:rPr lang="ru-RU" sz="1600" b="1" kern="1200" dirty="0"/>
            <a:t> </a:t>
          </a:r>
          <a:r>
            <a:rPr lang="ru-RU" sz="1600" b="1" kern="1200" dirty="0" err="1"/>
            <a:t>білім</a:t>
          </a:r>
          <a:r>
            <a:rPr lang="ru-RU" sz="1600" b="1" kern="1200" dirty="0"/>
            <a:t> беру </a:t>
          </a:r>
          <a:r>
            <a:rPr lang="ru-RU" sz="1600" b="1" kern="1200" dirty="0" err="1"/>
            <a:t>қажеттіліктері </a:t>
          </a:r>
          <a:r>
            <a:rPr lang="ru-RU" sz="1600" b="1" kern="1200" dirty="0"/>
            <a:t>бар </a:t>
          </a:r>
          <a:r>
            <a:rPr lang="ru-RU" sz="1600" b="1" kern="1200" dirty="0" err="1"/>
            <a:t>балаларды</a:t>
          </a:r>
          <a:r>
            <a:rPr lang="ru-RU" sz="1600" b="1" kern="1200" dirty="0"/>
            <a:t> </a:t>
          </a:r>
          <a:r>
            <a:rPr lang="ru-RU" sz="1600" b="1" kern="1200" dirty="0" err="1"/>
            <a:t>тәрбиеле</a:t>
          </a:r>
          <a:r>
            <a:rPr lang="en-US" sz="1600" b="1" kern="1200" dirty="0"/>
            <a:t>йтің</a:t>
          </a:r>
          <a:r>
            <a:rPr lang="ru-RU" sz="1600" b="1" kern="1200" dirty="0"/>
            <a:t> </a:t>
          </a:r>
          <a:r>
            <a:rPr lang="ru-RU" sz="1600" b="1" kern="1200" dirty="0" err="1"/>
            <a:t>ата-аналармен</a:t>
          </a:r>
          <a:r>
            <a:rPr lang="ru-RU" sz="1600" b="1" kern="1200" dirty="0"/>
            <a:t> </a:t>
          </a:r>
          <a:r>
            <a:rPr lang="ru-RU" sz="1600" b="1" kern="1200" dirty="0" err="1"/>
            <a:t>онлайн</a:t>
          </a:r>
          <a:r>
            <a:rPr lang="ru-RU" sz="1600" b="1" kern="1200" dirty="0"/>
            <a:t> </a:t>
          </a:r>
          <a:r>
            <a:rPr lang="ru-RU" sz="1600" b="1" kern="1200" dirty="0" err="1"/>
            <a:t>кездесулер</a:t>
          </a:r>
          <a:r>
            <a:rPr lang="ru-RU" sz="1600" b="1" kern="1200" dirty="0"/>
            <a:t> </a:t>
          </a:r>
          <a:r>
            <a:rPr lang="ru-RU" sz="1600" b="1" kern="1200" dirty="0" err="1"/>
            <a:t>өткізіледі.</a:t>
          </a:r>
          <a:r>
            <a:rPr lang="ru-RU" sz="1600" b="1" kern="1200" dirty="0"/>
            <a:t> </a:t>
          </a:r>
        </a:p>
      </dsp:txBody>
      <dsp:txXfrm>
        <a:off x="40340" y="-5380"/>
        <a:ext cx="5228906" cy="1296644"/>
      </dsp:txXfrm>
    </dsp:sp>
    <dsp:sp modelId="{29554DEE-33E2-4AC6-B7D1-A744C3B11F26}">
      <dsp:nvSpPr>
        <dsp:cNvPr id="0" name=""/>
        <dsp:cNvSpPr/>
      </dsp:nvSpPr>
      <dsp:spPr>
        <a:xfrm>
          <a:off x="555216" y="1457335"/>
          <a:ext cx="6629446" cy="11944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</a:pPr>
          <a:r>
            <a:rPr lang="ru-RU" sz="1600" b="1" kern="1200"/>
            <a:t>Бұл кездесулерде ата-аналар қоғамы көтерген мәселелер талқыланады.</a:t>
          </a:r>
          <a:endParaRPr lang="ru-RU" sz="1600" b="1" kern="1200" dirty="0"/>
        </a:p>
      </dsp:txBody>
      <dsp:txXfrm>
        <a:off x="590200" y="1492319"/>
        <a:ext cx="5227874" cy="1124475"/>
      </dsp:txXfrm>
    </dsp:sp>
    <dsp:sp modelId="{2ECC7F51-E06B-45E9-9889-A08AB408F04E}">
      <dsp:nvSpPr>
        <dsp:cNvPr id="0" name=""/>
        <dsp:cNvSpPr/>
      </dsp:nvSpPr>
      <dsp:spPr>
        <a:xfrm>
          <a:off x="1102145" y="2868950"/>
          <a:ext cx="6629446" cy="11944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</a:pPr>
          <a:r>
            <a:rPr lang="ru-RU" sz="1600" b="1" kern="1200" dirty="0" err="1"/>
            <a:t>Балабақшалар </a:t>
          </a:r>
          <a:r>
            <a:rPr lang="ru-RU" sz="1600" b="1" kern="1200" dirty="0"/>
            <a:t>мен </a:t>
          </a:r>
          <a:r>
            <a:rPr lang="ru-RU" sz="1600" b="1" kern="1200" dirty="0" err="1"/>
            <a:t>мектептердегі</a:t>
          </a:r>
          <a:r>
            <a:rPr lang="ru-RU" sz="1600" b="1" kern="1200" dirty="0"/>
            <a:t> </a:t>
          </a:r>
          <a:r>
            <a:rPr lang="ru-RU" sz="1600" b="1" kern="1200" dirty="0" err="1"/>
            <a:t>балаларға психологиялық-педагогикалық қолдау көрсетуге</a:t>
          </a:r>
          <a:r>
            <a:rPr lang="ru-RU" sz="1600" b="1" kern="1200" dirty="0"/>
            <a:t>, </a:t>
          </a:r>
          <a:r>
            <a:rPr lang="ru-RU" sz="1600" b="1" kern="1200" dirty="0" err="1"/>
            <a:t>мүгедек балаларға арналған емдеу</a:t>
          </a:r>
          <a:r>
            <a:rPr lang="ru-RU" sz="1600" b="1" kern="1200" dirty="0"/>
            <a:t> </a:t>
          </a:r>
          <a:r>
            <a:rPr lang="ru-RU" sz="1600" b="1" kern="1200" dirty="0" err="1"/>
            <a:t>және оңалту іс-шараларын</a:t>
          </a:r>
          <a:r>
            <a:rPr lang="ru-RU" sz="1600" b="1" kern="1200" dirty="0"/>
            <a:t>, </a:t>
          </a:r>
          <a:r>
            <a:rPr lang="ru-RU" sz="1600" b="1" kern="1200" dirty="0" err="1"/>
            <a:t>үйірмелер мен</a:t>
          </a:r>
          <a:r>
            <a:rPr lang="ru-RU" sz="1600" b="1" kern="1200" dirty="0"/>
            <a:t> спорт </a:t>
          </a:r>
          <a:r>
            <a:rPr lang="ru-RU" sz="1600" b="1" kern="1200" dirty="0" err="1"/>
            <a:t>секцияларын</a:t>
          </a:r>
          <a:r>
            <a:rPr lang="ru-RU" sz="1600" b="1" kern="1200" dirty="0"/>
            <a:t> </a:t>
          </a:r>
          <a:r>
            <a:rPr lang="ru-RU" sz="1600" b="1" kern="1200" dirty="0" err="1"/>
            <a:t>ұйымдастыруға байланысты</a:t>
          </a:r>
          <a:r>
            <a:rPr lang="ru-RU" sz="1600" b="1" kern="1200" dirty="0"/>
            <a:t> </a:t>
          </a:r>
          <a:r>
            <a:rPr lang="" altLang="ru-RU" sz="1600" b="1" kern="1200" dirty="0" err="1"/>
            <a:t>мәселелер</a:t>
          </a:r>
          <a:r>
            <a:rPr lang="ru-RU" sz="1600" b="1" kern="1200" dirty="0"/>
            <a:t>.</a:t>
          </a:r>
        </a:p>
      </dsp:txBody>
      <dsp:txXfrm>
        <a:off x="1137129" y="2903934"/>
        <a:ext cx="5236160" cy="1124475"/>
      </dsp:txXfrm>
    </dsp:sp>
    <dsp:sp modelId="{DC6FE5F3-4B6E-4E1D-B966-495B76741F05}">
      <dsp:nvSpPr>
        <dsp:cNvPr id="0" name=""/>
        <dsp:cNvSpPr/>
      </dsp:nvSpPr>
      <dsp:spPr>
        <a:xfrm>
          <a:off x="1657361" y="4280564"/>
          <a:ext cx="6629446" cy="11944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 err="1"/>
            <a:t>Нәтижесінде, белгіленген</a:t>
          </a:r>
          <a:r>
            <a:rPr lang="ru-RU" sz="1600" b="1" kern="1200" dirty="0"/>
            <a:t> </a:t>
          </a:r>
          <a:r>
            <a:rPr lang="ru-RU" sz="1600" b="1" kern="1200" dirty="0" err="1"/>
            <a:t>шағындар кешенді</a:t>
          </a:r>
          <a:r>
            <a:rPr lang="ru-RU" sz="1600" b="1" kern="1200" dirty="0"/>
            <a:t> </a:t>
          </a:r>
          <a:r>
            <a:rPr lang="ru-RU" sz="1600" b="1" kern="1200" dirty="0" err="1"/>
            <a:t>шешім</a:t>
          </a:r>
          <a:r>
            <a:rPr lang="ru-RU" sz="1600" b="1" kern="1200" dirty="0"/>
            <a:t> </a:t>
          </a:r>
          <a:r>
            <a:rPr lang="ru-RU" sz="1600" b="1" kern="1200" dirty="0" err="1"/>
            <a:t>табады</a:t>
          </a:r>
          <a:r>
            <a:rPr lang="ru-RU" sz="1600" b="1" kern="1200" dirty="0"/>
            <a:t>, </a:t>
          </a:r>
          <a:r>
            <a:rPr lang="ru-RU" sz="1600" b="1" kern="1200" dirty="0" err="1"/>
            <a:t>нәтижелі </a:t>
          </a:r>
          <a:r>
            <a:rPr lang="ru-RU" sz="1600" b="1" kern="1200" dirty="0"/>
            <a:t>диалог </a:t>
          </a:r>
          <a:r>
            <a:rPr lang="ru-RU" sz="1600" b="1" kern="1200" dirty="0" err="1"/>
            <a:t>құрылады</a:t>
          </a:r>
          <a:r>
            <a:rPr lang="ru-RU" sz="1600" b="1" kern="1200" dirty="0"/>
            <a:t>.</a:t>
          </a:r>
        </a:p>
      </dsp:txBody>
      <dsp:txXfrm>
        <a:off x="1692345" y="4315548"/>
        <a:ext cx="5227874" cy="1124475"/>
      </dsp:txXfrm>
    </dsp:sp>
    <dsp:sp modelId="{B1784BD2-250D-48B2-82AF-ECC051C00309}">
      <dsp:nvSpPr>
        <dsp:cNvPr id="0" name=""/>
        <dsp:cNvSpPr/>
      </dsp:nvSpPr>
      <dsp:spPr>
        <a:xfrm>
          <a:off x="5853058" y="960555"/>
          <a:ext cx="776388" cy="776388"/>
        </a:xfrm>
        <a:prstGeom prst="downArrow">
          <a:avLst>
            <a:gd name="adj1" fmla="val 55000"/>
            <a:gd name="adj2" fmla="val 45000"/>
          </a:avLst>
        </a:prstGeom>
        <a:solidFill>
          <a:srgbClr val="00B0F0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500" kern="1200"/>
        </a:p>
      </dsp:txBody>
      <dsp:txXfrm>
        <a:off x="6027745" y="960555"/>
        <a:ext cx="427014" cy="584232"/>
      </dsp:txXfrm>
    </dsp:sp>
    <dsp:sp modelId="{19EA933B-C1B0-4175-A189-E2C7DD3200CC}">
      <dsp:nvSpPr>
        <dsp:cNvPr id="0" name=""/>
        <dsp:cNvSpPr/>
      </dsp:nvSpPr>
      <dsp:spPr>
        <a:xfrm>
          <a:off x="6408274" y="2372170"/>
          <a:ext cx="776388" cy="776388"/>
        </a:xfrm>
        <a:prstGeom prst="downArrow">
          <a:avLst>
            <a:gd name="adj1" fmla="val 55000"/>
            <a:gd name="adj2" fmla="val 45000"/>
          </a:avLst>
        </a:prstGeom>
        <a:solidFill>
          <a:srgbClr val="00B0F0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500" kern="1200"/>
        </a:p>
      </dsp:txBody>
      <dsp:txXfrm>
        <a:off x="6582961" y="2372170"/>
        <a:ext cx="427014" cy="584232"/>
      </dsp:txXfrm>
    </dsp:sp>
    <dsp:sp modelId="{9E01ADA0-FA46-4B6D-8CCA-CE9864C1BABD}">
      <dsp:nvSpPr>
        <dsp:cNvPr id="0" name=""/>
        <dsp:cNvSpPr/>
      </dsp:nvSpPr>
      <dsp:spPr>
        <a:xfrm>
          <a:off x="6955203" y="3783785"/>
          <a:ext cx="776388" cy="776388"/>
        </a:xfrm>
        <a:prstGeom prst="downArrow">
          <a:avLst>
            <a:gd name="adj1" fmla="val 55000"/>
            <a:gd name="adj2" fmla="val 45000"/>
          </a:avLst>
        </a:prstGeom>
        <a:solidFill>
          <a:srgbClr val="00B0F0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500" kern="1200"/>
        </a:p>
      </dsp:txBody>
      <dsp:txXfrm>
        <a:off x="7129890" y="3783785"/>
        <a:ext cx="427014" cy="5842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#1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linDir" val="fromT"/>
              <dgm:param type="chAlign" val="l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srcNode" val="rootConnector"/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srcNode" val="rootConnector"/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3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online.zakon.kz/Document/?doc_id=37996360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ru-RU" b="1" dirty="0">
                <a:solidFill>
                  <a:schemeClr val="tx2"/>
                </a:solidFill>
              </a:rPr>
            </a:br>
            <a:br>
              <a:rPr lang="ru-RU" b="1" dirty="0">
                <a:solidFill>
                  <a:schemeClr val="tx2"/>
                </a:solidFill>
              </a:rPr>
            </a:br>
            <a:r>
              <a:rPr lang="ru-RU" b="1" dirty="0" err="1">
                <a:solidFill>
                  <a:schemeClr val="tx2"/>
                </a:solidFill>
              </a:rPr>
              <a:t>ПМПК-нің білім</a:t>
            </a:r>
            <a:r>
              <a:rPr lang="ru-RU" b="1" dirty="0">
                <a:solidFill>
                  <a:schemeClr val="tx2"/>
                </a:solidFill>
              </a:rPr>
              <a:t> беру, </a:t>
            </a:r>
            <a:r>
              <a:rPr lang="ru-RU" b="1" dirty="0" err="1">
                <a:solidFill>
                  <a:schemeClr val="tx2"/>
                </a:solidFill>
              </a:rPr>
              <a:t>денсаулық сақтау және әлеуметтік қорғау жүйелерінің ведомствоаралық өзара іс-қимылындағы рөлі</a:t>
            </a:r>
            <a:br>
              <a:rPr lang="ru-RU" b="1" dirty="0">
                <a:solidFill>
                  <a:schemeClr val="tx2"/>
                </a:solidFill>
              </a:rPr>
            </a:b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4500570"/>
            <a:ext cx="6400800" cy="17526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sz="2400" b="1" dirty="0" err="1">
                <a:solidFill>
                  <a:schemeClr val="tx2"/>
                </a:solidFill>
              </a:rPr>
              <a:t>Ержолова</a:t>
            </a:r>
            <a:r>
              <a:rPr lang="ru-RU" sz="2400" b="1" dirty="0">
                <a:solidFill>
                  <a:schemeClr val="tx2"/>
                </a:solidFill>
              </a:rPr>
              <a:t> </a:t>
            </a:r>
            <a:r>
              <a:rPr lang="ru-RU" sz="2400" b="1" dirty="0" err="1">
                <a:solidFill>
                  <a:schemeClr val="tx2"/>
                </a:solidFill>
              </a:rPr>
              <a:t>Жанар</a:t>
            </a:r>
            <a:r>
              <a:rPr lang="ru-RU" sz="2400" b="1" dirty="0">
                <a:solidFill>
                  <a:schemeClr val="tx2"/>
                </a:solidFill>
              </a:rPr>
              <a:t> </a:t>
            </a:r>
            <a:r>
              <a:rPr lang="ru-RU" sz="2400" b="1" dirty="0" err="1">
                <a:solidFill>
                  <a:schemeClr val="tx2"/>
                </a:solidFill>
              </a:rPr>
              <a:t>Аскербековна</a:t>
            </a:r>
            <a:r>
              <a:rPr lang="ru-RU" sz="2400" b="1" dirty="0">
                <a:solidFill>
                  <a:schemeClr val="tx2"/>
                </a:solidFill>
              </a:rPr>
              <a:t>, </a:t>
            </a:r>
          </a:p>
          <a:p>
            <a:pPr>
              <a:spcBef>
                <a:spcPts val="0"/>
              </a:spcBef>
            </a:pPr>
            <a:r>
              <a:rPr lang="ru-RU" sz="2400" b="1" dirty="0" err="1">
                <a:solidFill>
                  <a:schemeClr val="tx2"/>
                </a:solidFill>
              </a:rPr>
              <a:t>"Қарағанды облыстық психологиялық-медициналық-педагогикалық кеңес"</a:t>
            </a:r>
            <a:r>
              <a:rPr lang="ru-RU" sz="2400" b="1" dirty="0">
                <a:solidFill>
                  <a:schemeClr val="tx2"/>
                </a:solidFill>
              </a:rPr>
              <a:t> </a:t>
            </a:r>
          </a:p>
          <a:p>
            <a:pPr>
              <a:spcBef>
                <a:spcPts val="0"/>
              </a:spcBef>
            </a:pPr>
            <a:r>
              <a:rPr lang="ru-RU" sz="2400" b="1" dirty="0">
                <a:solidFill>
                  <a:schemeClr val="tx2"/>
                </a:solidFill>
              </a:rPr>
              <a:t>ҚММ </a:t>
            </a:r>
            <a:r>
              <a:rPr lang="ru-RU" sz="2400" b="1" dirty="0" err="1">
                <a:solidFill>
                  <a:schemeClr val="tx2"/>
                </a:solidFill>
              </a:rPr>
              <a:t>басшысы</a:t>
            </a:r>
            <a:endParaRPr lang="ru-RU" sz="2400" b="1" dirty="0">
              <a:solidFill>
                <a:schemeClr val="tx2"/>
              </a:solidFill>
            </a:endParaRPr>
          </a:p>
        </p:txBody>
      </p:sp>
      <p:pic>
        <p:nvPicPr>
          <p:cNvPr id="4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9058" y="357166"/>
            <a:ext cx="1153221" cy="11430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285750"/>
            <a:ext cx="8229600" cy="5840413"/>
          </a:xfrm>
        </p:spPr>
        <p:txBody>
          <a:bodyPr/>
          <a:lstStyle/>
          <a:p>
            <a:pPr>
              <a:buNone/>
            </a:pPr>
            <a:r>
              <a:rPr lang="ru-RU" dirty="0"/>
              <a:t>	</a:t>
            </a:r>
          </a:p>
          <a:p>
            <a:pPr>
              <a:buNone/>
            </a:pPr>
            <a:endParaRPr lang="ru-RU" sz="1400" dirty="0"/>
          </a:p>
          <a:p>
            <a:pPr>
              <a:buNone/>
            </a:pPr>
            <a:endParaRPr lang="ru-RU" sz="1400" dirty="0"/>
          </a:p>
          <a:p>
            <a:pPr>
              <a:buNone/>
            </a:pPr>
            <a:endParaRPr lang="ru-RU" sz="1400" dirty="0"/>
          </a:p>
          <a:p>
            <a:pPr>
              <a:buNone/>
            </a:pPr>
            <a:endParaRPr lang="ru-RU" sz="1400" dirty="0"/>
          </a:p>
          <a:p>
            <a:pPr>
              <a:buNone/>
            </a:pPr>
            <a:endParaRPr lang="ru-RU" sz="1400" dirty="0"/>
          </a:p>
          <a:p>
            <a:pPr>
              <a:buNone/>
            </a:pPr>
            <a:endParaRPr lang="ru-RU" sz="1400" dirty="0"/>
          </a:p>
          <a:p>
            <a:pPr>
              <a:buNone/>
            </a:pPr>
            <a:endParaRPr lang="ru-RU" dirty="0"/>
          </a:p>
        </p:txBody>
      </p:sp>
      <p:sp>
        <p:nvSpPr>
          <p:cNvPr id="5" name="Прямоугольник с одним вырезанным углом 4"/>
          <p:cNvSpPr/>
          <p:nvPr/>
        </p:nvSpPr>
        <p:spPr>
          <a:xfrm>
            <a:off x="857224" y="1000108"/>
            <a:ext cx="7500990" cy="2071702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  <a:p>
            <a:pPr algn="ctr"/>
            <a:r>
              <a:rPr lang="ru-RU" b="1" dirty="0"/>
              <a:t>ПМПК </a:t>
            </a:r>
            <a:r>
              <a:rPr lang="ru-RU" b="1" dirty="0" err="1"/>
              <a:t>қызметінің тәртібі мынадай</a:t>
            </a:r>
            <a:r>
              <a:rPr lang="ru-RU" b="1" dirty="0"/>
              <a:t> </a:t>
            </a:r>
            <a:r>
              <a:rPr lang="ru-RU" b="1" dirty="0" err="1"/>
              <a:t>ережені</a:t>
            </a:r>
            <a:r>
              <a:rPr lang="ru-RU" b="1" dirty="0"/>
              <a:t> </a:t>
            </a:r>
            <a:r>
              <a:rPr lang="ru-RU" b="1" dirty="0" err="1"/>
              <a:t>көздейді</a:t>
            </a:r>
            <a:r>
              <a:rPr lang="ru-RU" b="1" dirty="0"/>
              <a:t>:"</a:t>
            </a:r>
            <a:r>
              <a:rPr lang="ru-RU" b="1" dirty="0" err="1"/>
              <a:t>бастапқы медициналық-санитариялық көмек ұйымдары жас</a:t>
            </a:r>
            <a:r>
              <a:rPr lang="ru-RU" b="1" dirty="0"/>
              <a:t> </a:t>
            </a:r>
            <a:r>
              <a:rPr lang="ru-RU" b="1" dirty="0" err="1"/>
              <a:t>балаларды</a:t>
            </a:r>
            <a:r>
              <a:rPr lang="ru-RU" b="1" dirty="0"/>
              <a:t> скрининг </a:t>
            </a:r>
            <a:r>
              <a:rPr lang="ru-RU" b="1" dirty="0" err="1"/>
              <a:t>жүргізу нәтижелері бойынша</a:t>
            </a:r>
            <a:r>
              <a:rPr lang="ru-RU" b="1" dirty="0"/>
              <a:t> </a:t>
            </a:r>
            <a:r>
              <a:rPr lang="ru-RU" b="1" dirty="0" err="1"/>
              <a:t>жіберген</a:t>
            </a:r>
            <a:r>
              <a:rPr lang="ru-RU" b="1" dirty="0"/>
              <a:t> </a:t>
            </a:r>
            <a:r>
              <a:rPr lang="ru-RU" b="1" dirty="0" err="1"/>
              <a:t>кезде</a:t>
            </a:r>
            <a:r>
              <a:rPr lang="ru-RU" b="1" dirty="0"/>
              <a:t> ПМПК </a:t>
            </a:r>
            <a:r>
              <a:rPr lang="ru-RU" b="1" dirty="0" err="1"/>
              <a:t>баланы</a:t>
            </a:r>
            <a:r>
              <a:rPr lang="ru-RU" b="1" dirty="0"/>
              <a:t> </a:t>
            </a:r>
            <a:r>
              <a:rPr lang="ru-RU" b="1" dirty="0" err="1"/>
              <a:t>тексеруден</a:t>
            </a:r>
            <a:r>
              <a:rPr lang="ru-RU" b="1" dirty="0"/>
              <a:t> </a:t>
            </a:r>
            <a:r>
              <a:rPr lang="ru-RU" b="1" dirty="0" err="1"/>
              <a:t>өту туралы</a:t>
            </a:r>
            <a:r>
              <a:rPr lang="ru-RU" b="1" dirty="0"/>
              <a:t> </a:t>
            </a:r>
            <a:r>
              <a:rPr lang="ru-RU" b="1" dirty="0" err="1"/>
              <a:t>ақпаратты тиісті</a:t>
            </a:r>
            <a:r>
              <a:rPr lang="ru-RU" b="1" dirty="0"/>
              <a:t> </a:t>
            </a:r>
            <a:r>
              <a:rPr lang="ru-RU" b="1" dirty="0" err="1"/>
              <a:t>денсаулық сақтау ұйымына кенеске</a:t>
            </a:r>
            <a:r>
              <a:rPr lang="ru-RU" b="1" dirty="0"/>
              <a:t> </a:t>
            </a:r>
            <a:r>
              <a:rPr lang="ru-RU" b="1" dirty="0" err="1"/>
              <a:t>ұсынады</a:t>
            </a:r>
            <a:r>
              <a:rPr lang="ru-RU" b="1" dirty="0"/>
              <a:t>".</a:t>
            </a:r>
          </a:p>
          <a:p>
            <a:pPr algn="ctr"/>
            <a:endParaRPr lang="ru-RU" dirty="0"/>
          </a:p>
        </p:txBody>
      </p:sp>
      <p:sp>
        <p:nvSpPr>
          <p:cNvPr id="6" name="Выноска со стрелкой вправо 5"/>
          <p:cNvSpPr/>
          <p:nvPr/>
        </p:nvSpPr>
        <p:spPr>
          <a:xfrm>
            <a:off x="428596" y="3429000"/>
            <a:ext cx="2357454" cy="2357454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АМСК </a:t>
            </a:r>
            <a:r>
              <a:rPr lang="ru-RU" b="1" dirty="0" err="1"/>
              <a:t>ұйымдары</a:t>
            </a:r>
            <a:endParaRPr lang="ru-RU" sz="2800" b="1" dirty="0"/>
          </a:p>
        </p:txBody>
      </p:sp>
      <p:sp>
        <p:nvSpPr>
          <p:cNvPr id="7" name="Выноска со стрелкой влево 6"/>
          <p:cNvSpPr/>
          <p:nvPr/>
        </p:nvSpPr>
        <p:spPr>
          <a:xfrm>
            <a:off x="6500826" y="3429000"/>
            <a:ext cx="2214578" cy="2428892"/>
          </a:xfrm>
          <a:prstGeom prst="lef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ПМПК</a:t>
            </a:r>
          </a:p>
        </p:txBody>
      </p:sp>
      <p:sp>
        <p:nvSpPr>
          <p:cNvPr id="8" name="Двойная стрелка влево/вправо 7"/>
          <p:cNvSpPr/>
          <p:nvPr/>
        </p:nvSpPr>
        <p:spPr>
          <a:xfrm>
            <a:off x="2928926" y="3286124"/>
            <a:ext cx="3429024" cy="2643206"/>
          </a:xfrm>
          <a:prstGeom prst="left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/>
              <a:t>Кері</a:t>
            </a:r>
            <a:r>
              <a:rPr lang="ru-RU" sz="2400" b="1" dirty="0"/>
              <a:t> </a:t>
            </a:r>
            <a:r>
              <a:rPr lang="ru-RU" sz="2400" b="1" dirty="0" err="1"/>
              <a:t>байланыстың болмауы</a:t>
            </a:r>
            <a:endParaRPr lang="ru-RU" sz="2400" b="1" dirty="0"/>
          </a:p>
        </p:txBody>
      </p:sp>
      <p:pic>
        <p:nvPicPr>
          <p:cNvPr id="9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642910" y="285728"/>
            <a:ext cx="8229600" cy="5840413"/>
          </a:xfrm>
        </p:spPr>
        <p:txBody>
          <a:bodyPr/>
          <a:lstStyle/>
          <a:p>
            <a:pPr algn="ctr">
              <a:buNone/>
            </a:pPr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Өзара әрекеттесу алгоритмінің нұсқасы: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500034" y="1071546"/>
          <a:ext cx="8286808" cy="5429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914400" y="285750"/>
            <a:ext cx="8229600" cy="357188"/>
          </a:xfrm>
        </p:spPr>
        <p:txBody>
          <a:bodyPr>
            <a:noAutofit/>
          </a:bodyPr>
          <a:lstStyle/>
          <a:p>
            <a:r>
              <a:rPr lang="ru-RU" sz="2400" b="1" dirty="0" err="1">
                <a:solidFill>
                  <a:schemeClr val="tx2">
                    <a:lumMod val="75000"/>
                  </a:schemeClr>
                </a:solidFill>
              </a:rPr>
              <a:t>ПМПК-ің әлеуметтік қорғау жүйесімен өзара іс-қимылы</a:t>
            </a:r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00034" y="1714488"/>
            <a:ext cx="8229600" cy="45259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1.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Білім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 беру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қызметі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дөңгелек үстелдер,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онлайн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кездесулер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тікелей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эфирлер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жеделхат-арналар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және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т. б.</a:t>
            </a:r>
          </a:p>
          <a:p>
            <a:pPr>
              <a:buNone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2.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ПМПК-ің денсаулық сақтау ұйымдары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мен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медициналық-әлеуметтік мекемелердегі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көшпелі отырыстары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4" name="Прямоугольник с одним вырезанным углом 3"/>
          <p:cNvSpPr/>
          <p:nvPr/>
        </p:nvSpPr>
        <p:spPr>
          <a:xfrm>
            <a:off x="500034" y="1071546"/>
            <a:ext cx="8215370" cy="1643074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ПМПК </a:t>
            </a:r>
            <a:r>
              <a:rPr lang="ru-RU" b="1" dirty="0" err="1"/>
              <a:t>қызметінің тәртібімен </a:t>
            </a:r>
            <a:r>
              <a:rPr lang="ru-RU" b="1" dirty="0"/>
              <a:t>102 </a:t>
            </a:r>
            <a:r>
              <a:rPr lang="ru-RU" b="1" dirty="0" err="1"/>
              <a:t>тармақта белгіленген</a:t>
            </a:r>
            <a:r>
              <a:rPr lang="ru-RU" b="1" dirty="0"/>
              <a:t>:</a:t>
            </a:r>
          </a:p>
          <a:p>
            <a:pPr algn="ctr"/>
            <a:r>
              <a:rPr lang="ru-RU" b="1" dirty="0"/>
              <a:t>«ПМПК </a:t>
            </a:r>
            <a:r>
              <a:rPr lang="ru-RU" b="1" dirty="0" err="1"/>
              <a:t>Денсаулық сақтау және әлеуметтік қорғау ұйымдарының сұранысы бойынша</a:t>
            </a:r>
            <a:r>
              <a:rPr lang="ru-RU" b="1" dirty="0"/>
              <a:t> </a:t>
            </a:r>
            <a:r>
              <a:rPr lang="ru-RU" b="1" dirty="0" err="1"/>
              <a:t>білім</a:t>
            </a:r>
            <a:r>
              <a:rPr lang="ru-RU" b="1" dirty="0"/>
              <a:t> беру </a:t>
            </a:r>
            <a:r>
              <a:rPr lang="ru-RU" b="1" dirty="0" err="1"/>
              <a:t>бағдарламасы </a:t>
            </a:r>
            <a:r>
              <a:rPr lang="ru-RU" b="1" dirty="0"/>
              <a:t>мен </a:t>
            </a:r>
            <a:r>
              <a:rPr lang="ru-RU" b="1" dirty="0" err="1"/>
              <a:t>ерекше</a:t>
            </a:r>
            <a:r>
              <a:rPr lang="ru-RU" b="1" dirty="0"/>
              <a:t> </a:t>
            </a:r>
            <a:r>
              <a:rPr lang="ru-RU" b="1" dirty="0" err="1"/>
              <a:t>білім</a:t>
            </a:r>
            <a:r>
              <a:rPr lang="ru-RU" b="1" dirty="0"/>
              <a:t> беру </a:t>
            </a:r>
            <a:r>
              <a:rPr lang="ru-RU" b="1" dirty="0" err="1"/>
              <a:t>қажеттіліктерін анықтау мақсатында денсаулық сақтау және медициналық-әлеуметтік мекемелердегі</a:t>
            </a:r>
            <a:r>
              <a:rPr lang="ru-RU" b="1" dirty="0"/>
              <a:t> </a:t>
            </a:r>
            <a:r>
              <a:rPr lang="ru-RU" b="1" dirty="0" err="1"/>
              <a:t>мүмкіндігі шектеулі</a:t>
            </a:r>
            <a:r>
              <a:rPr lang="ru-RU" b="1" dirty="0"/>
              <a:t> </a:t>
            </a:r>
            <a:r>
              <a:rPr lang="ru-RU" b="1" dirty="0" err="1"/>
              <a:t>балаларды</a:t>
            </a:r>
            <a:r>
              <a:rPr lang="ru-RU" b="1" dirty="0"/>
              <a:t> </a:t>
            </a:r>
            <a:r>
              <a:rPr lang="ru-RU" b="1" dirty="0" err="1"/>
              <a:t>тексереді</a:t>
            </a:r>
            <a:r>
              <a:rPr lang="ru-RU" b="1" dirty="0"/>
              <a:t>".</a:t>
            </a:r>
            <a:endParaRPr lang="ru-RU" dirty="0"/>
          </a:p>
        </p:txBody>
      </p:sp>
      <p:pic>
        <p:nvPicPr>
          <p:cNvPr id="6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одним вырезанным углом 3"/>
          <p:cNvSpPr/>
          <p:nvPr/>
        </p:nvSpPr>
        <p:spPr>
          <a:xfrm>
            <a:off x="500034" y="857232"/>
            <a:ext cx="8143932" cy="2571768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/>
              <a:t>Барлық мүдделі органдардың назарын</a:t>
            </a:r>
            <a:r>
              <a:rPr lang="ru-RU" b="1" dirty="0"/>
              <a:t> </a:t>
            </a:r>
            <a:r>
              <a:rPr lang="ru-RU" b="1" dirty="0" err="1"/>
              <a:t>талап</a:t>
            </a:r>
            <a:r>
              <a:rPr lang="ru-RU" b="1" dirty="0"/>
              <a:t> </a:t>
            </a:r>
            <a:r>
              <a:rPr lang="ru-RU" b="1" dirty="0" err="1"/>
              <a:t>ететін</a:t>
            </a:r>
            <a:r>
              <a:rPr lang="ru-RU" b="1" dirty="0"/>
              <a:t> </a:t>
            </a:r>
            <a:r>
              <a:rPr lang="ru-RU" b="1" dirty="0" err="1"/>
              <a:t>мәселе: </a:t>
            </a:r>
            <a:r>
              <a:rPr lang="ru-RU" b="1" dirty="0"/>
              <a:t>18 </a:t>
            </a:r>
            <a:r>
              <a:rPr lang="ru-RU" b="1" dirty="0" err="1"/>
              <a:t>жасқа толған мүгедектерді әлеуметтендіру</a:t>
            </a:r>
            <a:r>
              <a:rPr lang="ru-RU" b="1" dirty="0"/>
              <a:t>. </a:t>
            </a:r>
            <a:r>
              <a:rPr lang="ru-RU" b="1" dirty="0" err="1"/>
              <a:t>Кешенділіктің болмауы</a:t>
            </a:r>
            <a:r>
              <a:rPr lang="ru-RU" b="1" dirty="0"/>
              <a:t> </a:t>
            </a:r>
            <a:r>
              <a:rPr lang="ru-RU" b="1" dirty="0" err="1"/>
              <a:t>немесе</a:t>
            </a:r>
            <a:r>
              <a:rPr lang="ru-RU" b="1" dirty="0"/>
              <a:t> оны </a:t>
            </a:r>
            <a:r>
              <a:rPr lang="ru-RU" b="1" dirty="0" err="1"/>
              <a:t>жүзеге асырудың жетілмегендігі</a:t>
            </a:r>
            <a:r>
              <a:rPr lang="ru-RU" b="1" dirty="0"/>
              <a:t> </a:t>
            </a:r>
            <a:r>
              <a:rPr lang="ru-RU" b="1" dirty="0" err="1"/>
              <a:t>көбінесе баланың </a:t>
            </a:r>
            <a:r>
              <a:rPr lang="ru-RU" b="1" dirty="0"/>
              <a:t>18 </a:t>
            </a:r>
            <a:r>
              <a:rPr lang="ru-RU" b="1" dirty="0" err="1"/>
              <a:t>жасқа толған кезде</a:t>
            </a:r>
            <a:r>
              <a:rPr lang="ru-RU" b="1" dirty="0"/>
              <a:t> </a:t>
            </a:r>
            <a:r>
              <a:rPr lang="ru-RU" b="1" dirty="0" err="1"/>
              <a:t>әлеуметтенбеуіне әкеледі</a:t>
            </a:r>
            <a:r>
              <a:rPr lang="ru-RU" b="1" dirty="0"/>
              <a:t>. </a:t>
            </a:r>
            <a:r>
              <a:rPr lang="ru-RU" b="1" dirty="0" err="1"/>
              <a:t>Колледждерде</a:t>
            </a:r>
            <a:r>
              <a:rPr lang="ru-RU" b="1" dirty="0"/>
              <a:t> </a:t>
            </a:r>
            <a:r>
              <a:rPr lang="ru-RU" b="1" dirty="0" err="1"/>
              <a:t>оқу мүмкіндігі болған жағдайда, мұндай жас</a:t>
            </a:r>
            <a:r>
              <a:rPr lang="ru-RU" b="1" dirty="0"/>
              <a:t> </a:t>
            </a:r>
            <a:r>
              <a:rPr lang="ru-RU" b="1" dirty="0" err="1"/>
              <a:t>адам</a:t>
            </a:r>
            <a:r>
              <a:rPr lang="ru-RU" b="1" dirty="0"/>
              <a:t> </a:t>
            </a:r>
            <a:r>
              <a:rPr lang="ru-RU" b="1" dirty="0" err="1"/>
              <a:t>қоғаммен бірнеше</a:t>
            </a:r>
            <a:r>
              <a:rPr lang="ru-RU" b="1" dirty="0"/>
              <a:t> </a:t>
            </a:r>
            <a:r>
              <a:rPr lang="ru-RU" b="1" dirty="0" err="1"/>
              <a:t>жыл</a:t>
            </a:r>
            <a:r>
              <a:rPr lang="ru-RU" b="1" dirty="0"/>
              <a:t> </a:t>
            </a:r>
            <a:r>
              <a:rPr lang="ru-RU" b="1" dirty="0" err="1"/>
              <a:t>өзара әрекеттеседі.</a:t>
            </a:r>
            <a:r>
              <a:rPr lang="ru-RU" b="1" dirty="0"/>
              <a:t> </a:t>
            </a:r>
            <a:r>
              <a:rPr lang="ru-RU" b="1" dirty="0" err="1"/>
              <a:t>Осыдан</a:t>
            </a:r>
            <a:r>
              <a:rPr lang="ru-RU" b="1" dirty="0"/>
              <a:t> </a:t>
            </a:r>
            <a:r>
              <a:rPr lang="ru-RU" b="1" dirty="0" err="1"/>
              <a:t>кейін</a:t>
            </a:r>
            <a:r>
              <a:rPr lang="ru-RU" b="1" dirty="0"/>
              <a:t>, </a:t>
            </a:r>
            <a:r>
              <a:rPr lang="ru-RU" b="1" dirty="0" err="1"/>
              <a:t>егер</a:t>
            </a:r>
            <a:r>
              <a:rPr lang="ru-RU" b="1" dirty="0"/>
              <a:t> </a:t>
            </a:r>
            <a:r>
              <a:rPr lang="ru-RU" b="1" dirty="0" err="1"/>
              <a:t>колледжде</a:t>
            </a:r>
            <a:r>
              <a:rPr lang="ru-RU" b="1" dirty="0"/>
              <a:t> </a:t>
            </a:r>
            <a:r>
              <a:rPr lang="ru-RU" b="1" dirty="0" err="1"/>
              <a:t>оқу мүмкін болмаса</a:t>
            </a:r>
            <a:r>
              <a:rPr lang="ru-RU" b="1" dirty="0"/>
              <a:t>, </a:t>
            </a:r>
            <a:r>
              <a:rPr lang="ru-RU" b="1" dirty="0" err="1"/>
              <a:t>одан</a:t>
            </a:r>
            <a:r>
              <a:rPr lang="ru-RU" b="1" dirty="0"/>
              <a:t> да </a:t>
            </a:r>
            <a:r>
              <a:rPr lang="ru-RU" b="1" dirty="0" err="1"/>
              <a:t>ертерек</a:t>
            </a:r>
            <a:r>
              <a:rPr lang="ru-RU" b="1" dirty="0"/>
              <a:t>, </a:t>
            </a:r>
            <a:r>
              <a:rPr lang="ru-RU" b="1" dirty="0" err="1"/>
              <a:t>оның қоғаммен қарым </a:t>
            </a:r>
            <a:r>
              <a:rPr lang="ru-RU" b="1" dirty="0"/>
              <a:t>- </a:t>
            </a:r>
            <a:r>
              <a:rPr lang="ru-RU" b="1" dirty="0" err="1"/>
              <a:t>қатынасы күрт шектеледі</a:t>
            </a:r>
            <a:r>
              <a:rPr lang="ru-RU" b="1" dirty="0"/>
              <a:t>.</a:t>
            </a:r>
            <a:endParaRPr lang="ru-RU" dirty="0"/>
          </a:p>
        </p:txBody>
      </p:sp>
      <p:sp>
        <p:nvSpPr>
          <p:cNvPr id="5" name="Прямоугольник с одним вырезанным углом 4"/>
          <p:cNvSpPr/>
          <p:nvPr/>
        </p:nvSpPr>
        <p:spPr>
          <a:xfrm>
            <a:off x="500034" y="3643314"/>
            <a:ext cx="8143932" cy="28575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/>
              <a:t>Зерде</a:t>
            </a:r>
            <a:r>
              <a:rPr lang="en-US" altLang="ru-RU" b="1" dirty="0" err="1"/>
              <a:t>нің</a:t>
            </a:r>
            <a:r>
              <a:rPr lang="ru-RU" b="1" dirty="0"/>
              <a:t> </a:t>
            </a:r>
            <a:r>
              <a:rPr lang="ru-RU" b="1" dirty="0" err="1"/>
              <a:t>бұзылған балалар</a:t>
            </a:r>
            <a:r>
              <a:rPr lang="ru-RU" b="1" dirty="0"/>
              <a:t> </a:t>
            </a:r>
            <a:r>
              <a:rPr lang="ru-RU" b="1" dirty="0" err="1"/>
              <a:t>техникалық және кәсіптік білім</a:t>
            </a:r>
            <a:r>
              <a:rPr lang="ru-RU" b="1" dirty="0"/>
              <a:t> беру </a:t>
            </a:r>
            <a:r>
              <a:rPr lang="ru-RU" b="1" dirty="0" err="1"/>
              <a:t>ұйымдарына </a:t>
            </a:r>
            <a:r>
              <a:rPr lang="ru-RU" b="1" dirty="0"/>
              <a:t>(</a:t>
            </a:r>
            <a:r>
              <a:rPr lang="ru-RU" b="1" dirty="0" err="1"/>
              <a:t>бұдан әрі </a:t>
            </a:r>
            <a:r>
              <a:rPr lang="ru-RU" b="1" dirty="0"/>
              <a:t>- </a:t>
            </a:r>
            <a:r>
              <a:rPr lang="ru-RU" b="1" dirty="0" err="1"/>
              <a:t>ТжКББ</a:t>
            </a:r>
            <a:r>
              <a:rPr lang="en-US" altLang="ru-RU" b="1" dirty="0" err="1"/>
              <a:t>Ұ</a:t>
            </a:r>
            <a:r>
              <a:rPr lang="ru-RU" b="1" dirty="0"/>
              <a:t>) </a:t>
            </a:r>
            <a:r>
              <a:rPr lang="ru-RU" b="1" dirty="0" err="1"/>
              <a:t>түсу кезінде</a:t>
            </a:r>
            <a:r>
              <a:rPr lang="ru-RU" b="1" dirty="0"/>
              <a:t> </a:t>
            </a:r>
            <a:r>
              <a:rPr lang="ru-RU" b="1" dirty="0" err="1"/>
              <a:t>кездесетін</a:t>
            </a:r>
            <a:r>
              <a:rPr lang="ru-RU" b="1" dirty="0"/>
              <a:t> </a:t>
            </a:r>
            <a:r>
              <a:rPr lang="en-US" altLang="ru-RU" b="1" dirty="0"/>
              <a:t>мәселесі</a:t>
            </a:r>
            <a:r>
              <a:rPr lang="ru-RU" b="1" dirty="0"/>
              <a:t>: </a:t>
            </a:r>
            <a:r>
              <a:rPr lang="ru-RU" b="1" dirty="0" err="1"/>
              <a:t>мүмкіндігі шектеулі</a:t>
            </a:r>
            <a:r>
              <a:rPr lang="ru-RU" b="1" dirty="0"/>
              <a:t> </a:t>
            </a:r>
            <a:r>
              <a:rPr lang="ru-RU" b="1" dirty="0" err="1"/>
              <a:t>балалар</a:t>
            </a:r>
            <a:r>
              <a:rPr lang="ru-RU" b="1" dirty="0"/>
              <a:t> 6 </a:t>
            </a:r>
            <a:r>
              <a:rPr lang="ru-RU" b="1" dirty="0" err="1"/>
              <a:t>жастан</a:t>
            </a:r>
            <a:r>
              <a:rPr lang="ru-RU" b="1" dirty="0"/>
              <a:t> 10 </a:t>
            </a:r>
            <a:r>
              <a:rPr lang="ru-RU" b="1" dirty="0" err="1"/>
              <a:t>жасқа дейінгі</a:t>
            </a:r>
            <a:r>
              <a:rPr lang="ru-RU" b="1" dirty="0"/>
              <a:t> 1-сыныпқа </a:t>
            </a:r>
            <a:r>
              <a:rPr lang="ru-RU" b="1" dirty="0" err="1"/>
              <a:t>түсетіндіктен</a:t>
            </a:r>
            <a:r>
              <a:rPr lang="ru-RU" b="1" dirty="0"/>
              <a:t>, </a:t>
            </a:r>
            <a:r>
              <a:rPr lang="ru-RU" b="1" dirty="0" err="1"/>
              <a:t>тоғызыншы сыныпты</a:t>
            </a:r>
            <a:r>
              <a:rPr lang="ru-RU" b="1" dirty="0"/>
              <a:t> 18 </a:t>
            </a:r>
            <a:r>
              <a:rPr lang="ru-RU" b="1" dirty="0" err="1"/>
              <a:t>жастан</a:t>
            </a:r>
            <a:r>
              <a:rPr lang="ru-RU" b="1" dirty="0"/>
              <a:t> </a:t>
            </a:r>
            <a:r>
              <a:rPr lang="ru-RU" b="1" dirty="0" err="1"/>
              <a:t>асқан кезде</a:t>
            </a:r>
            <a:r>
              <a:rPr lang="ru-RU" b="1" dirty="0"/>
              <a:t> </a:t>
            </a:r>
            <a:r>
              <a:rPr lang="ru-RU" b="1" dirty="0" err="1"/>
              <a:t>бітіре</a:t>
            </a:r>
            <a:r>
              <a:rPr lang="ru-RU" b="1" dirty="0"/>
              <a:t> </a:t>
            </a:r>
            <a:r>
              <a:rPr lang="ru-RU" b="1" dirty="0" err="1"/>
              <a:t>алады</a:t>
            </a:r>
            <a:r>
              <a:rPr lang="ru-RU" b="1" dirty="0"/>
              <a:t>. </a:t>
            </a:r>
            <a:r>
              <a:rPr lang="ru-RU" b="1" dirty="0" err="1"/>
              <a:t>ПМПК туғаннан бастап 18 жасқа дейінгі балаларды тексереді</a:t>
            </a:r>
            <a:r>
              <a:rPr lang="ru-RU" b="1" dirty="0"/>
              <a:t>. </a:t>
            </a:r>
            <a:r>
              <a:rPr lang="ru-RU" b="1" dirty="0" err="1">
                <a:sym typeface="+mn-ea"/>
              </a:rPr>
              <a:t>ТжКББ</a:t>
            </a:r>
            <a:r>
              <a:rPr lang="en-US" altLang="ru-RU" b="1" dirty="0" err="1">
                <a:sym typeface="+mn-ea"/>
              </a:rPr>
              <a:t>Ұ</a:t>
            </a:r>
            <a:r>
              <a:rPr lang="ru-RU" b="1" dirty="0"/>
              <a:t> </a:t>
            </a:r>
            <a:r>
              <a:rPr lang="ru-RU" b="1" dirty="0" err="1"/>
              <a:t>ұйымының ережелеріне</a:t>
            </a:r>
            <a:r>
              <a:rPr lang="ru-RU" b="1" dirty="0"/>
              <a:t> </a:t>
            </a:r>
            <a:r>
              <a:rPr lang="ru-RU" b="1" dirty="0" err="1"/>
              <a:t>сәйкес </a:t>
            </a:r>
            <a:r>
              <a:rPr lang="ru-RU" b="1" dirty="0" err="1">
                <a:sym typeface="+mn-ea"/>
              </a:rPr>
              <a:t>зерде</a:t>
            </a:r>
            <a:r>
              <a:rPr lang="en-US" altLang="ru-RU" b="1" dirty="0" err="1">
                <a:sym typeface="+mn-ea"/>
              </a:rPr>
              <a:t>нің</a:t>
            </a:r>
            <a:r>
              <a:rPr lang="ru-RU" altLang="en-US" b="1" dirty="0" err="1">
                <a:sym typeface="+mn-ea"/>
              </a:rPr>
              <a:t> </a:t>
            </a:r>
            <a:r>
              <a:rPr lang="ru-RU" b="1" dirty="0" err="1"/>
              <a:t>бұзылған адамдарды</a:t>
            </a:r>
            <a:r>
              <a:rPr lang="ru-RU" b="1" dirty="0"/>
              <a:t> ПМПК </a:t>
            </a:r>
            <a:r>
              <a:rPr lang="ru-RU" b="1" dirty="0" err="1"/>
              <a:t>қорытындысымен қабылдайды</a:t>
            </a:r>
            <a:r>
              <a:rPr lang="ru-RU" b="1" dirty="0"/>
              <a:t>. </a:t>
            </a:r>
            <a:r>
              <a:rPr lang="ru-RU" b="1" dirty="0" err="1"/>
              <a:t>Осылайша</a:t>
            </a:r>
            <a:r>
              <a:rPr lang="ru-RU" b="1" dirty="0"/>
              <a:t>, </a:t>
            </a:r>
            <a:r>
              <a:rPr lang="ru-RU" b="1" dirty="0" err="1">
                <a:sym typeface="+mn-ea"/>
              </a:rPr>
              <a:t>зерден</a:t>
            </a:r>
            <a:r>
              <a:rPr lang="en-US" b="1" dirty="0" err="1">
                <a:sym typeface="+mn-ea"/>
              </a:rPr>
              <a:t>ің</a:t>
            </a:r>
            <a:r>
              <a:rPr lang="ru-RU" b="1" dirty="0" err="1">
                <a:sym typeface="+mn-ea"/>
              </a:rPr>
              <a:t> </a:t>
            </a:r>
            <a:r>
              <a:rPr lang="ru-RU" b="1" dirty="0" err="1"/>
              <a:t>бұзылған </a:t>
            </a:r>
            <a:r>
              <a:rPr lang="ru-RU" b="1" dirty="0"/>
              <a:t>19 </a:t>
            </a:r>
            <a:r>
              <a:rPr lang="ru-RU" b="1" dirty="0" err="1"/>
              <a:t>жастағы және одан</a:t>
            </a:r>
            <a:r>
              <a:rPr lang="ru-RU" b="1" dirty="0"/>
              <a:t> </a:t>
            </a:r>
            <a:r>
              <a:rPr lang="ru-RU" b="1" dirty="0" err="1"/>
              <a:t>жоғары жастағы адамдар</a:t>
            </a:r>
            <a:r>
              <a:rPr lang="ru-RU" b="1" dirty="0"/>
              <a:t> </a:t>
            </a:r>
            <a:r>
              <a:rPr lang="ru-RU" b="1" dirty="0" err="1">
                <a:sym typeface="+mn-ea"/>
              </a:rPr>
              <a:t>ТжКББ</a:t>
            </a:r>
            <a:r>
              <a:rPr lang="en-US" altLang="ru-RU" b="1" dirty="0" err="1">
                <a:sym typeface="+mn-ea"/>
              </a:rPr>
              <a:t>Ұ</a:t>
            </a:r>
            <a:r>
              <a:rPr lang="ru-RU" b="1" dirty="0"/>
              <a:t> </a:t>
            </a:r>
            <a:r>
              <a:rPr lang="ru-RU" b="1" dirty="0" err="1"/>
              <a:t>ұйымында құжаттарды қабылдамауы мүмкін</a:t>
            </a:r>
            <a:r>
              <a:rPr lang="ru-RU" b="1" dirty="0"/>
              <a:t>.</a:t>
            </a:r>
            <a:endParaRPr lang="ru-RU" dirty="0"/>
          </a:p>
        </p:txBody>
      </p:sp>
      <p:pic>
        <p:nvPicPr>
          <p:cNvPr id="7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857224" cy="8496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914400" y="285750"/>
            <a:ext cx="8229600" cy="5840413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ru-RU" sz="1500" b="1" dirty="0" err="1">
                <a:solidFill>
                  <a:schemeClr val="tx2">
                    <a:lumMod val="75000"/>
                  </a:schemeClr>
                </a:solidFill>
              </a:rPr>
              <a:t>Өзара іс-қимыл </a:t>
            </a:r>
            <a:r>
              <a:rPr lang="ru-RU" sz="1500" b="1" dirty="0">
                <a:solidFill>
                  <a:schemeClr val="tx2">
                    <a:lumMod val="75000"/>
                  </a:schemeClr>
                </a:solidFill>
              </a:rPr>
              <a:t>мен </a:t>
            </a:r>
            <a:r>
              <a:rPr lang="ru-RU" sz="1500" b="1" dirty="0" err="1">
                <a:solidFill>
                  <a:schemeClr val="tx2">
                    <a:lumMod val="75000"/>
                  </a:schemeClr>
                </a:solidFill>
              </a:rPr>
              <a:t>ынтымақтастықты ұйымдастыру бойынша</a:t>
            </a:r>
            <a:r>
              <a:rPr lang="ru-RU" sz="15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500" b="1" dirty="0" err="1">
                <a:solidFill>
                  <a:schemeClr val="tx2">
                    <a:lumMod val="75000"/>
                  </a:schemeClr>
                </a:solidFill>
              </a:rPr>
              <a:t>Қарағанды облысының тәжірибесіүш </a:t>
            </a:r>
            <a:r>
              <a:rPr lang="ru-RU" sz="1500" b="1" dirty="0">
                <a:solidFill>
                  <a:schemeClr val="tx2">
                    <a:lumMod val="75000"/>
                  </a:schemeClr>
                </a:solidFill>
              </a:rPr>
              <a:t>ведомство </a:t>
            </a:r>
            <a:r>
              <a:rPr lang="ru-RU" sz="1500" b="1" dirty="0" err="1">
                <a:solidFill>
                  <a:schemeClr val="tx2">
                    <a:lumMod val="75000"/>
                  </a:schemeClr>
                </a:solidFill>
              </a:rPr>
              <a:t>арасында</a:t>
            </a:r>
            <a:r>
              <a:rPr lang="ru-RU" sz="1500" b="1" dirty="0">
                <a:solidFill>
                  <a:schemeClr val="tx2">
                    <a:lumMod val="75000"/>
                  </a:schemeClr>
                </a:solidFill>
              </a:rPr>
              <a:t>: </a:t>
            </a:r>
            <a:r>
              <a:rPr lang="ru-RU" sz="1500" b="1" dirty="0" err="1">
                <a:solidFill>
                  <a:schemeClr val="tx2">
                    <a:lumMod val="75000"/>
                  </a:schemeClr>
                </a:solidFill>
              </a:rPr>
              <a:t>білім</a:t>
            </a:r>
            <a:r>
              <a:rPr lang="ru-RU" sz="1500" b="1" dirty="0">
                <a:solidFill>
                  <a:schemeClr val="tx2">
                    <a:lumMod val="75000"/>
                  </a:schemeClr>
                </a:solidFill>
              </a:rPr>
              <a:t> беру, </a:t>
            </a:r>
            <a:r>
              <a:rPr lang="ru-RU" sz="1500" b="1" dirty="0" err="1">
                <a:solidFill>
                  <a:schemeClr val="tx2">
                    <a:lumMod val="75000"/>
                  </a:schemeClr>
                </a:solidFill>
              </a:rPr>
              <a:t>денсаулық сақтау және әлеуметтік қорғау.</a:t>
            </a:r>
            <a:endParaRPr lang="ru-RU" sz="15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428596" y="1000108"/>
          <a:ext cx="8286808" cy="5429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1000100" cy="9912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57224" y="2285992"/>
            <a:ext cx="7772400" cy="1470025"/>
          </a:xfrm>
        </p:spPr>
        <p:txBody>
          <a:bodyPr>
            <a:normAutofit/>
          </a:bodyPr>
          <a:lstStyle/>
          <a:p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Назарларыңызға рақмет!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9058" y="785794"/>
            <a:ext cx="1297373" cy="12858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285750"/>
            <a:ext cx="8229600" cy="6286500"/>
          </a:xfrm>
        </p:spPr>
        <p:txBody>
          <a:bodyPr/>
          <a:lstStyle/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3357554" y="1643050"/>
            <a:ext cx="2286016" cy="1214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ПМПК</a:t>
            </a:r>
          </a:p>
        </p:txBody>
      </p:sp>
      <p:sp>
        <p:nvSpPr>
          <p:cNvPr id="6" name="Овал 5"/>
          <p:cNvSpPr/>
          <p:nvPr/>
        </p:nvSpPr>
        <p:spPr>
          <a:xfrm>
            <a:off x="2786050" y="285728"/>
            <a:ext cx="3286148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ДЕНСАУЛЫҚ САҚТАУ</a:t>
            </a:r>
          </a:p>
        </p:txBody>
      </p:sp>
      <p:sp>
        <p:nvSpPr>
          <p:cNvPr id="7" name="Овал 6"/>
          <p:cNvSpPr/>
          <p:nvPr/>
        </p:nvSpPr>
        <p:spPr>
          <a:xfrm>
            <a:off x="428596" y="1714488"/>
            <a:ext cx="2357454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БІЛІМ</a:t>
            </a:r>
          </a:p>
        </p:txBody>
      </p:sp>
      <p:sp>
        <p:nvSpPr>
          <p:cNvPr id="9" name="Овал 8"/>
          <p:cNvSpPr/>
          <p:nvPr/>
        </p:nvSpPr>
        <p:spPr>
          <a:xfrm>
            <a:off x="6215074" y="1643050"/>
            <a:ext cx="2286016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ӘЛЕУМЕТТІК ҚОРҒАУ</a:t>
            </a:r>
          </a:p>
        </p:txBody>
      </p:sp>
      <p:sp>
        <p:nvSpPr>
          <p:cNvPr id="11" name="Стрелка вниз 10"/>
          <p:cNvSpPr/>
          <p:nvPr/>
        </p:nvSpPr>
        <p:spPr>
          <a:xfrm>
            <a:off x="3571868" y="3071810"/>
            <a:ext cx="1785950" cy="178595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643042" y="5072074"/>
            <a:ext cx="5857916" cy="13573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err="1"/>
              <a:t>Табысты</a:t>
            </a:r>
            <a:r>
              <a:rPr lang="ru-RU" sz="2800" b="1" dirty="0"/>
              <a:t> </a:t>
            </a:r>
            <a:r>
              <a:rPr lang="ru-RU" sz="2800" b="1" dirty="0" err="1"/>
              <a:t>әлеуметтену</a:t>
            </a:r>
            <a:endParaRPr lang="ru-RU" sz="2800" b="1" dirty="0"/>
          </a:p>
        </p:txBody>
      </p:sp>
      <p:sp>
        <p:nvSpPr>
          <p:cNvPr id="13" name="Двойная стрелка влево/вправо 12"/>
          <p:cNvSpPr/>
          <p:nvPr/>
        </p:nvSpPr>
        <p:spPr>
          <a:xfrm>
            <a:off x="2786050" y="2143116"/>
            <a:ext cx="571504" cy="21431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Двойная стрелка влево/вправо 13"/>
          <p:cNvSpPr/>
          <p:nvPr/>
        </p:nvSpPr>
        <p:spPr>
          <a:xfrm>
            <a:off x="5643570" y="2143116"/>
            <a:ext cx="571504" cy="21431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Двойная стрелка вверх/вниз 14"/>
          <p:cNvSpPr/>
          <p:nvPr/>
        </p:nvSpPr>
        <p:spPr>
          <a:xfrm>
            <a:off x="4429124" y="1428736"/>
            <a:ext cx="214314" cy="214314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914400" y="285750"/>
            <a:ext cx="8229600" cy="1143000"/>
          </a:xfrm>
        </p:spPr>
        <p:txBody>
          <a:bodyPr>
            <a:normAutofit/>
          </a:bodyPr>
          <a:lstStyle/>
          <a:p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ПМПК-т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ің қызмет бағыты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714500"/>
            <a:ext cx="8229600" cy="4411663"/>
          </a:xfrm>
        </p:spPr>
        <p:txBody>
          <a:bodyPr/>
          <a:lstStyle/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с одним вырезанным углом 3"/>
          <p:cNvSpPr/>
          <p:nvPr/>
        </p:nvSpPr>
        <p:spPr>
          <a:xfrm>
            <a:off x="785786" y="1357298"/>
            <a:ext cx="7715304" cy="178595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/>
              <a:t>Білім</a:t>
            </a:r>
            <a:r>
              <a:rPr lang="ru-RU" b="1" dirty="0"/>
              <a:t> беру, </a:t>
            </a:r>
            <a:r>
              <a:rPr lang="ru-RU" b="1" dirty="0" err="1"/>
              <a:t>медициналық, әлеуметтік қызметтер туралы</a:t>
            </a:r>
            <a:r>
              <a:rPr lang="ru-RU" b="1" dirty="0"/>
              <a:t> </a:t>
            </a:r>
            <a:r>
              <a:rPr lang="ru-RU" b="1" dirty="0" err="1"/>
              <a:t>ақпарат </a:t>
            </a:r>
            <a:r>
              <a:rPr lang="ru-RU" b="1" dirty="0"/>
              <a:t>беру </a:t>
            </a:r>
            <a:r>
              <a:rPr lang="ru-RU" b="1" dirty="0" err="1"/>
              <a:t>мақсатында ерекше</a:t>
            </a:r>
            <a:r>
              <a:rPr lang="ru-RU" b="1" dirty="0"/>
              <a:t> </a:t>
            </a:r>
            <a:r>
              <a:rPr lang="ru-RU" b="1" dirty="0" err="1"/>
              <a:t>білім</a:t>
            </a:r>
            <a:r>
              <a:rPr lang="ru-RU" b="1" dirty="0"/>
              <a:t> </a:t>
            </a:r>
            <a:r>
              <a:rPr lang="ru-RU" b="1" dirty="0" err="1"/>
              <a:t>беру</a:t>
            </a:r>
            <a:r>
              <a:rPr lang="ru-RU" b="1" dirty="0"/>
              <a:t> </a:t>
            </a:r>
            <a:r>
              <a:rPr lang="ru-RU" b="1" dirty="0" err="1"/>
              <a:t>қажеттіліктері </a:t>
            </a:r>
            <a:r>
              <a:rPr lang="ru-RU" b="1" dirty="0"/>
              <a:t>бар </a:t>
            </a:r>
            <a:r>
              <a:rPr lang="ru-RU" b="1" dirty="0" err="1"/>
              <a:t>балаларды</a:t>
            </a:r>
            <a:r>
              <a:rPr lang="ru-RU" b="1" dirty="0"/>
              <a:t> </a:t>
            </a:r>
            <a:r>
              <a:rPr lang="ru-RU" b="1" dirty="0" err="1"/>
              <a:t>уақтылы анықтау бойынша</a:t>
            </a:r>
            <a:r>
              <a:rPr lang="ru-RU" b="1" dirty="0"/>
              <a:t> </a:t>
            </a:r>
            <a:r>
              <a:rPr lang="ru-RU" b="1" dirty="0" err="1"/>
              <a:t>білім</a:t>
            </a:r>
            <a:r>
              <a:rPr lang="ru-RU" b="1" dirty="0"/>
              <a:t> беру, </a:t>
            </a:r>
            <a:r>
              <a:rPr lang="ru-RU" b="1" dirty="0" err="1"/>
              <a:t>әлеуметтік қорғау, денсаулық сақтау органдарымен</a:t>
            </a:r>
            <a:r>
              <a:rPr lang="ru-RU" b="1" dirty="0"/>
              <a:t>, </a:t>
            </a:r>
            <a:r>
              <a:rPr lang="ru-RU" b="1" dirty="0" err="1"/>
              <a:t>қоғамдық ұйымдармен бірлескен</a:t>
            </a:r>
            <a:r>
              <a:rPr lang="ru-RU" b="1" dirty="0"/>
              <a:t> </a:t>
            </a:r>
            <a:r>
              <a:rPr lang="ru-RU" b="1" dirty="0" err="1"/>
              <a:t>жұмысты жүзеге асыру</a:t>
            </a:r>
            <a:r>
              <a:rPr lang="ru-RU" b="1" dirty="0"/>
              <a:t>.</a:t>
            </a:r>
          </a:p>
        </p:txBody>
      </p:sp>
      <p:sp>
        <p:nvSpPr>
          <p:cNvPr id="5" name="Двойная стрелка влево/вправо 4"/>
          <p:cNvSpPr/>
          <p:nvPr/>
        </p:nvSpPr>
        <p:spPr>
          <a:xfrm>
            <a:off x="2500298" y="3857628"/>
            <a:ext cx="4143404" cy="1428760"/>
          </a:xfrm>
          <a:prstGeom prst="left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НЕГІЗГІ РӨЛ???</a:t>
            </a:r>
            <a:r>
              <a:rPr lang="ru-RU" b="1" dirty="0"/>
              <a:t>                                 </a:t>
            </a:r>
          </a:p>
        </p:txBody>
      </p:sp>
      <p:sp>
        <p:nvSpPr>
          <p:cNvPr id="6" name="Овал 5"/>
          <p:cNvSpPr/>
          <p:nvPr/>
        </p:nvSpPr>
        <p:spPr>
          <a:xfrm>
            <a:off x="142844" y="4000504"/>
            <a:ext cx="2286016" cy="12858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/>
              <a:t>БІЛІМ</a:t>
            </a:r>
            <a:endParaRPr lang="ru-RU" sz="1600" b="1" dirty="0"/>
          </a:p>
        </p:txBody>
      </p:sp>
      <p:sp>
        <p:nvSpPr>
          <p:cNvPr id="7" name="Овал 6"/>
          <p:cNvSpPr/>
          <p:nvPr/>
        </p:nvSpPr>
        <p:spPr>
          <a:xfrm>
            <a:off x="6715140" y="3929066"/>
            <a:ext cx="2286016" cy="12858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/>
              <a:t>ДЕНСАУЛЫҚ САҚТАУ</a:t>
            </a:r>
          </a:p>
          <a:p>
            <a:pPr algn="ctr"/>
            <a:r>
              <a:rPr lang="ru-RU" sz="1400" b="1" dirty="0"/>
              <a:t>ӘЛЕУМЕТТІК ҚОРҒАУ</a:t>
            </a:r>
          </a:p>
        </p:txBody>
      </p:sp>
      <p:pic>
        <p:nvPicPr>
          <p:cNvPr id="8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642910" y="285728"/>
            <a:ext cx="8229600" cy="5840413"/>
          </a:xfrm>
        </p:spPr>
        <p:txBody>
          <a:bodyPr>
            <a:normAutofit fontScale="40000" lnSpcReduction="20000"/>
          </a:bodyPr>
          <a:lstStyle/>
          <a:p>
            <a:pPr algn="ctr">
              <a:buNone/>
            </a:pPr>
            <a:r>
              <a:rPr lang="ru-RU" b="1" dirty="0"/>
              <a:t>	</a:t>
            </a:r>
            <a:r>
              <a:rPr lang="ru-RU" sz="4000" b="1" dirty="0">
                <a:solidFill>
                  <a:schemeClr val="tx2">
                    <a:lumMod val="75000"/>
                  </a:schemeClr>
                </a:solidFill>
              </a:rPr>
              <a:t>Совместный приказ Министра образования и науки Республики Казахстан от 5 октября 2021 года № 501, Министра здравоохранения Республики Казахстан от 9 ноября 2021 года № 725 и Министра труда и социальной защиты населения Республики Казахстан от 6 октября 2021 года № 369</a:t>
            </a:r>
            <a:br>
              <a:rPr lang="ru-RU" sz="40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4000" b="1" dirty="0">
                <a:solidFill>
                  <a:schemeClr val="tx2">
                    <a:lumMod val="75000"/>
                  </a:schemeClr>
                </a:solidFill>
              </a:rPr>
              <a:t>«Об утверждении порядка межведомственного взаимодействия»</a:t>
            </a:r>
            <a:endParaRPr lang="ru-RU" sz="4000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4000" dirty="0"/>
              <a:t> 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Во исполнение пункта 7.3 Плана мероприятий по реализации </a:t>
            </a:r>
            <a:r>
              <a:rPr lang="ru-RU" u="sng" dirty="0">
                <a:solidFill>
                  <a:schemeClr val="tx2">
                    <a:lumMod val="75000"/>
                  </a:schemeClr>
                </a:solidFill>
                <a:hlinkClick r:id="rId2"/>
              </a:rPr>
              <a:t>поручений</a:t>
            </a:r>
            <a:r>
              <a:rPr lang="ru-RU" u="sng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Президента Республики Казахстан К.К.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Токаева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 данных на пятом заседании Национального совета общественного доверия при Президенте Республики Казахстан 25 февраля 2021 года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ПРИКАЗЫВАЕМ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:</a:t>
            </a:r>
          </a:p>
          <a:p>
            <a:pPr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	1. Утвердить </a:t>
            </a:r>
            <a:r>
              <a:rPr lang="ru-RU" u="sng" dirty="0">
                <a:solidFill>
                  <a:schemeClr val="tx2">
                    <a:lumMod val="75000"/>
                  </a:schemeClr>
                </a:solidFill>
                <a:hlinkClick r:id="" action="ppaction://hlinkfile"/>
              </a:rPr>
              <a:t>Порядок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межведомственного взаимодействия при оказании поддержки детям с ограниченными возможностями.</a:t>
            </a:r>
          </a:p>
          <a:p>
            <a:pPr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	2. Комитету дошкольного и среднего образования Министерства образования и науки Республики Казахстан, Департаменту развития политики социальных услуг Министерства труда и социальной защиты населения Республики Казахстан, Департаменту охраны здоровья матери и ребенка Министерства здравоохранения Республики Казахстан в установленном законодательством Республики Казахстан порядке обеспечить размещение настоящего приказа на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интернет-ресурсе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министерств образования и науки, труда и социальной защиты населения, здравоохранения.</a:t>
            </a:r>
          </a:p>
          <a:p>
            <a:pPr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	3. Контроль за исполнением настоящего приказа возложить на курирующих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вице-министров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образования и науки, труда и социальной защиты населения, здравоохранения Республики Казахстан.</a:t>
            </a:r>
          </a:p>
          <a:p>
            <a:pPr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	4. Настоящий совместный приказ вступает в силу со дня подписания его последним из руководителей государственного органа.</a:t>
            </a:r>
          </a:p>
          <a:p>
            <a:pPr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 	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Исполняющий обязанности министра 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	образования и науки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	Республики Казахстан Ш.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Каринова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	</a:t>
            </a:r>
          </a:p>
          <a:p>
            <a:pPr>
              <a:buNone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	Министр здравоохранения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	Республики Казахстан А.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Цой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	</a:t>
            </a:r>
          </a:p>
          <a:p>
            <a:pPr>
              <a:buNone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	Министр труда и социальной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	защиты населения Республики Казахстан С.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Шапкенов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endParaRPr lang="ru-RU" dirty="0"/>
          </a:p>
        </p:txBody>
      </p:sp>
      <p:pic>
        <p:nvPicPr>
          <p:cNvPr id="4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914400" y="142875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ru-RU" sz="1800" b="1" dirty="0"/>
            </a:br>
            <a:r>
              <a:rPr lang="ru-RU" sz="2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200" b="1" dirty="0" err="1">
                <a:solidFill>
                  <a:schemeClr val="tx2">
                    <a:lumMod val="75000"/>
                  </a:schemeClr>
                </a:solidFill>
              </a:rPr>
              <a:t>Мүмкіндігі шектеулі</a:t>
            </a:r>
            <a:r>
              <a:rPr lang="ru-RU" sz="2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200" b="1" dirty="0" err="1">
                <a:solidFill>
                  <a:schemeClr val="tx2">
                    <a:lumMod val="75000"/>
                  </a:schemeClr>
                </a:solidFill>
              </a:rPr>
              <a:t>балаларға қолдау көрсету кезінде</a:t>
            </a:r>
            <a:r>
              <a:rPr lang="ru-RU" sz="2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200" b="1" dirty="0" err="1">
                <a:solidFill>
                  <a:schemeClr val="tx2">
                    <a:lumMod val="75000"/>
                  </a:schemeClr>
                </a:solidFill>
              </a:rPr>
              <a:t>ведомствоаралық өзара іс-қимыл жасау</a:t>
            </a:r>
            <a:r>
              <a:rPr lang="ru-RU" sz="2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200" b="1" dirty="0" err="1">
                <a:solidFill>
                  <a:schemeClr val="tx2">
                    <a:lumMod val="75000"/>
                  </a:schemeClr>
                </a:solidFill>
              </a:rPr>
              <a:t>тәртібі</a:t>
            </a:r>
            <a:r>
              <a:rPr lang="ru-RU" sz="2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br>
              <a:rPr lang="ru-RU" sz="2000" dirty="0">
                <a:solidFill>
                  <a:schemeClr val="tx2">
                    <a:lumMod val="75000"/>
                  </a:schemeClr>
                </a:solidFill>
              </a:rPr>
            </a:br>
            <a:endParaRPr lang="ru-RU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4294967295"/>
          </p:nvPr>
        </p:nvGraphicFramePr>
        <p:xfrm>
          <a:off x="642910" y="157161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914400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Ведомствоаралық өзара іс-қимыл нысандары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:</a:t>
            </a:r>
          </a:p>
        </p:txBody>
      </p:sp>
      <p:sp>
        <p:nvSpPr>
          <p:cNvPr id="10" name="Прямоугольник с одним вырезанным углом 9"/>
          <p:cNvSpPr/>
          <p:nvPr/>
        </p:nvSpPr>
        <p:spPr>
          <a:xfrm>
            <a:off x="1071538" y="1785926"/>
            <a:ext cx="7215238" cy="178595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1) </a:t>
            </a:r>
            <a:r>
              <a:rPr lang="ru-RU" b="1" dirty="0" err="1"/>
              <a:t>заңнамаға сәйкес мүмкіндіктері шектеулі</a:t>
            </a:r>
            <a:r>
              <a:rPr lang="ru-RU" b="1" dirty="0"/>
              <a:t>, </a:t>
            </a:r>
            <a:r>
              <a:rPr lang="ru-RU" b="1" dirty="0" err="1"/>
              <a:t>оның ішінде</a:t>
            </a:r>
            <a:r>
              <a:rPr lang="ru-RU" b="1" dirty="0"/>
              <a:t> </a:t>
            </a:r>
            <a:r>
              <a:rPr lang="ru-RU" b="1" dirty="0" err="1"/>
              <a:t>мүгедектігі </a:t>
            </a:r>
            <a:r>
              <a:rPr lang="ru-RU" b="1" dirty="0"/>
              <a:t>бар </a:t>
            </a:r>
            <a:r>
              <a:rPr lang="ru-RU" b="1" dirty="0" err="1"/>
              <a:t>балалар</a:t>
            </a:r>
            <a:r>
              <a:rPr lang="ru-RU" b="1" dirty="0"/>
              <a:t> </a:t>
            </a:r>
            <a:r>
              <a:rPr lang="ru-RU" b="1" dirty="0" err="1"/>
              <a:t>туралы</a:t>
            </a:r>
            <a:r>
              <a:rPr lang="ru-RU" b="1" dirty="0"/>
              <a:t>, </a:t>
            </a:r>
            <a:r>
              <a:rPr lang="ru-RU" b="1" dirty="0" err="1"/>
              <a:t>оның ішінде</a:t>
            </a:r>
            <a:r>
              <a:rPr lang="ru-RU" b="1" dirty="0"/>
              <a:t> "</a:t>
            </a:r>
            <a:r>
              <a:rPr lang="ru-RU" b="1" dirty="0" err="1"/>
              <a:t>Халық денсаулығы және денсаулық сақтау жүйесі </a:t>
            </a:r>
            <a:r>
              <a:rPr lang="ru-RU" b="1" dirty="0"/>
              <a:t>туралы"</a:t>
            </a:r>
            <a:r>
              <a:rPr lang="ru-RU" b="1" dirty="0" err="1"/>
              <a:t>Қазақстан Республикасының Кодексінде</a:t>
            </a:r>
            <a:r>
              <a:rPr lang="ru-RU" b="1" dirty="0"/>
              <a:t> </a:t>
            </a:r>
            <a:r>
              <a:rPr lang="ru-RU" b="1" dirty="0" err="1"/>
              <a:t>көзделген нормалар</a:t>
            </a:r>
            <a:r>
              <a:rPr lang="ru-RU" b="1" dirty="0"/>
              <a:t> </a:t>
            </a:r>
            <a:r>
              <a:rPr lang="ru-RU" b="1" dirty="0" err="1"/>
              <a:t>ескеріле</a:t>
            </a:r>
            <a:r>
              <a:rPr lang="ru-RU" b="1" dirty="0"/>
              <a:t> </a:t>
            </a:r>
            <a:r>
              <a:rPr lang="ru-RU" b="1" dirty="0" err="1"/>
              <a:t>отырып</a:t>
            </a:r>
            <a:r>
              <a:rPr lang="ru-RU" b="1" dirty="0"/>
              <a:t>, </a:t>
            </a:r>
            <a:r>
              <a:rPr lang="ru-RU" b="1" dirty="0" err="1"/>
              <a:t>электрондық немесе</a:t>
            </a:r>
            <a:r>
              <a:rPr lang="ru-RU" b="1" dirty="0"/>
              <a:t> </a:t>
            </a:r>
            <a:r>
              <a:rPr lang="ru-RU" b="1" dirty="0" err="1"/>
              <a:t>қағаз форматтағы мәліметтермен</a:t>
            </a:r>
            <a:r>
              <a:rPr lang="ru-RU" b="1" dirty="0"/>
              <a:t>, </a:t>
            </a:r>
            <a:r>
              <a:rPr lang="ru-RU" b="1" dirty="0" err="1"/>
              <a:t>құжаттармен алмасу</a:t>
            </a:r>
            <a:r>
              <a:rPr lang="ru-RU" b="1" dirty="0"/>
              <a:t>;</a:t>
            </a:r>
            <a:endParaRPr lang="ru-RU" dirty="0"/>
          </a:p>
        </p:txBody>
      </p:sp>
      <p:sp>
        <p:nvSpPr>
          <p:cNvPr id="12" name="Прямоугольник с одним вырезанным углом 11"/>
          <p:cNvSpPr/>
          <p:nvPr/>
        </p:nvSpPr>
        <p:spPr>
          <a:xfrm>
            <a:off x="1071538" y="4000504"/>
            <a:ext cx="7286676" cy="1857388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2) </a:t>
            </a:r>
            <a:r>
              <a:rPr lang="ru-RU" b="1" dirty="0" err="1"/>
              <a:t>мүмкіндігі шектеулі</a:t>
            </a:r>
            <a:r>
              <a:rPr lang="ru-RU" b="1" dirty="0"/>
              <a:t> </a:t>
            </a:r>
            <a:r>
              <a:rPr lang="ru-RU" b="1" dirty="0" err="1"/>
              <a:t>балаларды</a:t>
            </a:r>
            <a:r>
              <a:rPr lang="ru-RU" b="1" dirty="0"/>
              <a:t> </a:t>
            </a:r>
            <a:r>
              <a:rPr lang="ru-RU" b="1" dirty="0" err="1"/>
              <a:t>психологиялық-педагогикалық қолдау</a:t>
            </a:r>
            <a:r>
              <a:rPr lang="ru-RU" b="1" dirty="0"/>
              <a:t>, </a:t>
            </a:r>
            <a:r>
              <a:rPr lang="ru-RU" b="1" dirty="0" err="1"/>
              <a:t>емдеу</a:t>
            </a:r>
            <a:r>
              <a:rPr lang="ru-RU" b="1" dirty="0"/>
              <a:t>, </a:t>
            </a:r>
            <a:r>
              <a:rPr lang="ru-RU" b="1" dirty="0" err="1"/>
              <a:t>абилитациялау</a:t>
            </a:r>
            <a:r>
              <a:rPr lang="ru-RU" b="1" dirty="0"/>
              <a:t> </a:t>
            </a:r>
            <a:r>
              <a:rPr lang="ru-RU" b="1" dirty="0" err="1"/>
              <a:t>және оңалту жөніндегі бірлескен</a:t>
            </a:r>
            <a:r>
              <a:rPr lang="ru-RU" b="1" dirty="0"/>
              <a:t> </a:t>
            </a:r>
            <a:r>
              <a:rPr lang="ru-RU" b="1" dirty="0" err="1"/>
              <a:t>іс-шараларды</a:t>
            </a:r>
            <a:r>
              <a:rPr lang="ru-RU" b="1" dirty="0"/>
              <a:t> </a:t>
            </a:r>
            <a:r>
              <a:rPr lang="ru-RU" b="1" dirty="0" err="1"/>
              <a:t>жоспарлау</a:t>
            </a:r>
            <a:r>
              <a:rPr lang="ru-RU" b="1" dirty="0"/>
              <a:t> </a:t>
            </a:r>
            <a:r>
              <a:rPr lang="ru-RU" b="1" dirty="0" err="1"/>
              <a:t>және жүзеге асыру</a:t>
            </a:r>
            <a:r>
              <a:rPr lang="ru-RU" b="1" dirty="0"/>
              <a:t>.</a:t>
            </a:r>
            <a:endParaRPr lang="ru-RU" dirty="0"/>
          </a:p>
        </p:txBody>
      </p:sp>
      <p:pic>
        <p:nvPicPr>
          <p:cNvPr id="13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914400" y="571500"/>
            <a:ext cx="8229600" cy="796925"/>
          </a:xfrm>
        </p:spPr>
        <p:txBody>
          <a:bodyPr>
            <a:normAutofit fontScale="90000"/>
          </a:bodyPr>
          <a:lstStyle/>
          <a:p>
            <a:pPr fontAlgn="base"/>
            <a:r>
              <a:rPr lang="ru-RU" sz="2700" b="1" dirty="0" err="1">
                <a:solidFill>
                  <a:schemeClr val="tx2">
                    <a:lumMod val="50000"/>
                  </a:schemeClr>
                </a:solidFill>
              </a:rPr>
              <a:t>Скринингті</a:t>
            </a:r>
            <a:r>
              <a:rPr lang="ru-RU" sz="27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700" b="1" dirty="0" err="1">
                <a:solidFill>
                  <a:schemeClr val="tx2">
                    <a:lumMod val="50000"/>
                  </a:schemeClr>
                </a:solidFill>
              </a:rPr>
              <a:t>ұйымдастыру қағидаларын бекіту</a:t>
            </a:r>
            <a:r>
              <a:rPr lang="ru-RU" sz="27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700" b="1" dirty="0" err="1">
                <a:solidFill>
                  <a:schemeClr val="tx2">
                    <a:lumMod val="50000"/>
                  </a:schemeClr>
                </a:solidFill>
              </a:rPr>
              <a:t>туралы</a:t>
            </a:r>
            <a:br>
              <a:rPr lang="ru-RU" sz="16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1400" dirty="0" err="1">
                <a:solidFill>
                  <a:schemeClr val="tx2">
                    <a:lumMod val="50000"/>
                  </a:schemeClr>
                </a:solidFill>
              </a:rPr>
              <a:t>Қазақстан Республикасы</a:t>
            </a:r>
            <a:r>
              <a:rPr lang="ru-RU" sz="1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tx2">
                    <a:lumMod val="50000"/>
                  </a:schemeClr>
                </a:solidFill>
              </a:rPr>
              <a:t>Денсаулық сақтау министрінің </a:t>
            </a:r>
            <a:r>
              <a:rPr lang="ru-RU" sz="1400" dirty="0">
                <a:solidFill>
                  <a:schemeClr val="tx2">
                    <a:lumMod val="50000"/>
                  </a:schemeClr>
                </a:solidFill>
              </a:rPr>
              <a:t>2010 </a:t>
            </a:r>
            <a:r>
              <a:rPr lang="ru-RU" sz="1400" dirty="0" err="1">
                <a:solidFill>
                  <a:schemeClr val="tx2">
                    <a:lumMod val="50000"/>
                  </a:schemeClr>
                </a:solidFill>
              </a:rPr>
              <a:t>жылғы </a:t>
            </a:r>
            <a:r>
              <a:rPr lang="ru-RU" sz="1400" dirty="0">
                <a:solidFill>
                  <a:schemeClr val="tx2">
                    <a:lumMod val="50000"/>
                  </a:schemeClr>
                </a:solidFill>
              </a:rPr>
              <a:t>9 </a:t>
            </a:r>
            <a:r>
              <a:rPr lang="ru-RU" sz="1400" dirty="0" err="1">
                <a:solidFill>
                  <a:schemeClr val="tx2">
                    <a:lumMod val="50000"/>
                  </a:schemeClr>
                </a:solidFill>
              </a:rPr>
              <a:t>қыркүйектегі </a:t>
            </a:r>
            <a:r>
              <a:rPr lang="ru-RU" sz="1400" dirty="0">
                <a:solidFill>
                  <a:schemeClr val="tx2">
                    <a:lumMod val="50000"/>
                  </a:schemeClr>
                </a:solidFill>
              </a:rPr>
              <a:t>№ 704 </a:t>
            </a:r>
            <a:r>
              <a:rPr lang="ru-RU" sz="1400" dirty="0" err="1">
                <a:solidFill>
                  <a:schemeClr val="tx2">
                    <a:lumMod val="50000"/>
                  </a:schemeClr>
                </a:solidFill>
              </a:rPr>
              <a:t>Бұйрығы</a:t>
            </a:r>
            <a:r>
              <a:rPr lang="ru-RU" sz="1400" dirty="0">
                <a:solidFill>
                  <a:schemeClr val="tx2">
                    <a:lumMod val="50000"/>
                  </a:schemeClr>
                </a:solidFill>
              </a:rPr>
              <a:t>. </a:t>
            </a:r>
            <a:r>
              <a:rPr lang="ru-RU" sz="1400" dirty="0" err="1">
                <a:solidFill>
                  <a:schemeClr val="tx2">
                    <a:lumMod val="50000"/>
                  </a:schemeClr>
                </a:solidFill>
              </a:rPr>
              <a:t>Қазақстан Республикасы</a:t>
            </a:r>
            <a:r>
              <a:rPr lang="ru-RU" sz="1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tx2">
                    <a:lumMod val="50000"/>
                  </a:schemeClr>
                </a:solidFill>
              </a:rPr>
              <a:t>Әділет министрлігінде</a:t>
            </a:r>
            <a:r>
              <a:rPr lang="ru-RU" sz="1400" dirty="0">
                <a:solidFill>
                  <a:schemeClr val="tx2">
                    <a:lumMod val="50000"/>
                  </a:schemeClr>
                </a:solidFill>
              </a:rPr>
              <a:t> 2010 </a:t>
            </a:r>
            <a:r>
              <a:rPr lang="ru-RU" sz="1400" dirty="0" err="1">
                <a:solidFill>
                  <a:schemeClr val="tx2">
                    <a:lumMod val="50000"/>
                  </a:schemeClr>
                </a:solidFill>
              </a:rPr>
              <a:t>жылғы </a:t>
            </a:r>
            <a:r>
              <a:rPr lang="ru-RU" sz="1400" dirty="0">
                <a:solidFill>
                  <a:schemeClr val="tx2">
                    <a:lumMod val="50000"/>
                  </a:schemeClr>
                </a:solidFill>
              </a:rPr>
              <a:t>15 </a:t>
            </a:r>
            <a:r>
              <a:rPr lang="ru-RU" sz="1400" dirty="0" err="1">
                <a:solidFill>
                  <a:schemeClr val="tx2">
                    <a:lumMod val="50000"/>
                  </a:schemeClr>
                </a:solidFill>
              </a:rPr>
              <a:t>қыркүйекте Нормативтік</a:t>
            </a:r>
            <a:r>
              <a:rPr lang="ru-RU" sz="1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tx2">
                    <a:lumMod val="50000"/>
                  </a:schemeClr>
                </a:solidFill>
              </a:rPr>
              <a:t>құқықтық кесімдерді</a:t>
            </a:r>
            <a:r>
              <a:rPr lang="ru-RU" sz="1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tx2">
                    <a:lumMod val="50000"/>
                  </a:schemeClr>
                </a:solidFill>
              </a:rPr>
              <a:t>мемлекеттік</a:t>
            </a:r>
            <a:r>
              <a:rPr lang="ru-RU" sz="1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tx2">
                    <a:lumMod val="50000"/>
                  </a:schemeClr>
                </a:solidFill>
              </a:rPr>
              <a:t>тіркеудің тізіліміне</a:t>
            </a:r>
            <a:r>
              <a:rPr lang="ru-RU" sz="1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400" dirty="0">
                <a:solidFill>
                  <a:schemeClr val="tx2">
                    <a:lumMod val="50000"/>
                  </a:schemeClr>
                </a:solidFill>
              </a:rPr>
              <a:t>N 6490 </a:t>
            </a:r>
            <a:r>
              <a:rPr lang="ru-RU" sz="1400" dirty="0" err="1">
                <a:solidFill>
                  <a:schemeClr val="tx2">
                    <a:lumMod val="50000"/>
                  </a:schemeClr>
                </a:solidFill>
              </a:rPr>
              <a:t>болып</a:t>
            </a:r>
            <a:r>
              <a:rPr lang="ru-RU" sz="1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tx2">
                    <a:lumMod val="50000"/>
                  </a:schemeClr>
                </a:solidFill>
              </a:rPr>
              <a:t>енгізілді</a:t>
            </a:r>
            <a:r>
              <a:rPr lang="ru-RU" sz="1400" dirty="0">
                <a:solidFill>
                  <a:schemeClr val="tx2">
                    <a:lumMod val="50000"/>
                  </a:schemeClr>
                </a:solidFill>
              </a:rPr>
              <a:t>.</a:t>
            </a:r>
            <a:br>
              <a:rPr lang="ru-RU" dirty="0">
                <a:solidFill>
                  <a:schemeClr val="tx2">
                    <a:lumMod val="75000"/>
                  </a:schemeClr>
                </a:solidFill>
              </a:rPr>
            </a:b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71472" y="1285860"/>
            <a:ext cx="8229600" cy="4840288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b="1" dirty="0"/>
              <a:t>	 </a:t>
            </a:r>
            <a:r>
              <a:rPr lang="ru-RU" b="1" dirty="0">
                <a:solidFill>
                  <a:srgbClr val="002060"/>
                </a:solidFill>
              </a:rPr>
              <a:t>98. </a:t>
            </a:r>
            <a:r>
              <a:rPr lang="ru-RU" b="1" dirty="0" err="1">
                <a:solidFill>
                  <a:srgbClr val="002060"/>
                </a:solidFill>
              </a:rPr>
              <a:t>Босандыру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және </a:t>
            </a:r>
            <a:r>
              <a:rPr lang="ru-RU" b="1" dirty="0">
                <a:solidFill>
                  <a:srgbClr val="002060"/>
                </a:solidFill>
              </a:rPr>
              <a:t>МСАК </a:t>
            </a:r>
            <a:r>
              <a:rPr lang="ru-RU" b="1" dirty="0" err="1">
                <a:solidFill>
                  <a:srgbClr val="002060"/>
                </a:solidFill>
              </a:rPr>
              <a:t>ұйымдары </a:t>
            </a:r>
            <a:r>
              <a:rPr lang="ru-RU" b="1" dirty="0">
                <a:solidFill>
                  <a:srgbClr val="002060"/>
                </a:solidFill>
              </a:rPr>
              <a:t>ай </a:t>
            </a:r>
            <a:r>
              <a:rPr lang="ru-RU" b="1" dirty="0" err="1">
                <a:solidFill>
                  <a:srgbClr val="002060"/>
                </a:solidFill>
              </a:rPr>
              <a:t>сайын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облыстардың</a:t>
            </a:r>
            <a:r>
              <a:rPr lang="ru-RU" b="1" dirty="0">
                <a:solidFill>
                  <a:srgbClr val="002060"/>
                </a:solidFill>
              </a:rPr>
              <a:t>, </a:t>
            </a:r>
            <a:r>
              <a:rPr lang="ru-RU" b="1" dirty="0" err="1">
                <a:solidFill>
                  <a:srgbClr val="002060"/>
                </a:solidFill>
              </a:rPr>
              <a:t>республикалық маңызы </a:t>
            </a:r>
            <a:r>
              <a:rPr lang="ru-RU" b="1" dirty="0">
                <a:solidFill>
                  <a:srgbClr val="002060"/>
                </a:solidFill>
              </a:rPr>
              <a:t>бар </a:t>
            </a:r>
            <a:r>
              <a:rPr lang="ru-RU" b="1" dirty="0" err="1">
                <a:solidFill>
                  <a:srgbClr val="002060"/>
                </a:solidFill>
              </a:rPr>
              <a:t>қалалардың денсаулық сақтау басқармаларына және аумақтық ПМПК-ға</a:t>
            </a:r>
            <a:r>
              <a:rPr lang="ru-RU" b="1" dirty="0">
                <a:solidFill>
                  <a:srgbClr val="002060"/>
                </a:solidFill>
              </a:rPr>
              <a:t> 16-қосымшаға </a:t>
            </a:r>
            <a:r>
              <a:rPr lang="ru-RU" b="1" dirty="0" err="1">
                <a:solidFill>
                  <a:srgbClr val="002060"/>
                </a:solidFill>
              </a:rPr>
              <a:t>сәйкес ерте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жастағы балалардың психофизикалық дамуына</a:t>
            </a:r>
            <a:r>
              <a:rPr lang="ru-RU" b="1" dirty="0">
                <a:solidFill>
                  <a:srgbClr val="002060"/>
                </a:solidFill>
              </a:rPr>
              <a:t> скрининг </a:t>
            </a:r>
            <a:r>
              <a:rPr lang="ru-RU" b="1" dirty="0" err="1">
                <a:solidFill>
                  <a:srgbClr val="002060"/>
                </a:solidFill>
              </a:rPr>
              <a:t>жүргізу туралы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ақпаратты және </a:t>
            </a:r>
            <a:r>
              <a:rPr lang="ru-RU" b="1" dirty="0">
                <a:solidFill>
                  <a:srgbClr val="002060"/>
                </a:solidFill>
              </a:rPr>
              <a:t>осы </a:t>
            </a:r>
            <a:r>
              <a:rPr lang="ru-RU" b="1" dirty="0" err="1">
                <a:solidFill>
                  <a:srgbClr val="002060"/>
                </a:solidFill>
              </a:rPr>
              <a:t>Қағидаларға</a:t>
            </a:r>
            <a:r>
              <a:rPr lang="ru-RU" b="1" dirty="0">
                <a:solidFill>
                  <a:srgbClr val="002060"/>
                </a:solidFill>
              </a:rPr>
              <a:t> 17-қосымшаға </a:t>
            </a:r>
            <a:r>
              <a:rPr lang="ru-RU" b="1" dirty="0" err="1">
                <a:solidFill>
                  <a:srgbClr val="002060"/>
                </a:solidFill>
              </a:rPr>
              <a:t>сәйкес ерте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жастағы балалардың психофизикалық дамуына</a:t>
            </a:r>
            <a:r>
              <a:rPr lang="ru-RU" b="1" dirty="0">
                <a:solidFill>
                  <a:srgbClr val="002060"/>
                </a:solidFill>
              </a:rPr>
              <a:t> скрининг </a:t>
            </a:r>
            <a:r>
              <a:rPr lang="ru-RU" b="1" dirty="0" err="1">
                <a:solidFill>
                  <a:srgbClr val="002060"/>
                </a:solidFill>
              </a:rPr>
              <a:t>жүргізу кезінде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анықталған психофизикалық ауытқулары </a:t>
            </a:r>
            <a:r>
              <a:rPr lang="ru-RU" b="1" dirty="0">
                <a:solidFill>
                  <a:srgbClr val="002060"/>
                </a:solidFill>
              </a:rPr>
              <a:t>бар </a:t>
            </a:r>
            <a:r>
              <a:rPr lang="ru-RU" b="1" dirty="0" err="1">
                <a:solidFill>
                  <a:srgbClr val="002060"/>
                </a:solidFill>
              </a:rPr>
              <a:t>балалар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туралы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ақпаратты береді</a:t>
            </a:r>
            <a:r>
              <a:rPr lang="ru-RU" b="1" dirty="0">
                <a:solidFill>
                  <a:srgbClr val="002060"/>
                </a:solidFill>
              </a:rPr>
              <a:t>, </a:t>
            </a:r>
            <a:r>
              <a:rPr lang="ru-RU" b="1" dirty="0" err="1">
                <a:solidFill>
                  <a:srgbClr val="002060"/>
                </a:solidFill>
              </a:rPr>
              <a:t>есепті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айдан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кейінгі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айдың </a:t>
            </a:r>
            <a:r>
              <a:rPr lang="ru-RU" b="1" dirty="0">
                <a:solidFill>
                  <a:srgbClr val="002060"/>
                </a:solidFill>
              </a:rPr>
              <a:t>1-күніне </a:t>
            </a:r>
            <a:r>
              <a:rPr lang="ru-RU" b="1" dirty="0" err="1">
                <a:solidFill>
                  <a:srgbClr val="002060"/>
                </a:solidFill>
              </a:rPr>
              <a:t>дейінгі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мерзімде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тоқсан сайын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жіберілген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балалар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туралы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ПМПК-мен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салыстыру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жүргізеді</a:t>
            </a:r>
            <a:r>
              <a:rPr lang="ru-RU" b="1" dirty="0">
                <a:solidFill>
                  <a:srgbClr val="002060"/>
                </a:solidFill>
              </a:rPr>
              <a:t>.</a:t>
            </a:r>
          </a:p>
        </p:txBody>
      </p:sp>
      <p:pic>
        <p:nvPicPr>
          <p:cNvPr id="4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642910" y="285728"/>
            <a:ext cx="8229600" cy="5840413"/>
          </a:xfrm>
        </p:spPr>
        <p:txBody>
          <a:bodyPr>
            <a:normAutofit fontScale="92500" lnSpcReduction="20000"/>
          </a:bodyPr>
          <a:lstStyle/>
          <a:p>
            <a:pPr marL="0" algn="r" fontAlgn="base">
              <a:lnSpc>
                <a:spcPct val="160000"/>
              </a:lnSpc>
              <a:spcBef>
                <a:spcPts val="0"/>
              </a:spcBef>
              <a:buNone/>
            </a:pPr>
            <a:r>
              <a:rPr lang="ru-RU" dirty="0"/>
              <a:t>	</a:t>
            </a:r>
            <a:r>
              <a:rPr lang="ru-RU" sz="1600" b="1" dirty="0" err="1">
                <a:solidFill>
                  <a:schemeClr val="tx2">
                    <a:lumMod val="50000"/>
                  </a:schemeClr>
                </a:solidFill>
              </a:rPr>
              <a:t>Скринингті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tx2">
                    <a:lumMod val="50000"/>
                  </a:schemeClr>
                </a:solidFill>
              </a:rPr>
              <a:t>ұйымдастыру</a:t>
            </a:r>
            <a:br>
              <a:rPr lang="ru-RU" sz="1600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1600" b="1" dirty="0" err="1">
                <a:solidFill>
                  <a:schemeClr val="tx2">
                    <a:lumMod val="50000"/>
                  </a:schemeClr>
                </a:solidFill>
              </a:rPr>
              <a:t>қағидаларына</a:t>
            </a:r>
            <a:br>
              <a:rPr lang="ru-RU" sz="1600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1600" b="1" dirty="0">
                <a:solidFill>
                  <a:schemeClr val="tx2">
                    <a:lumMod val="50000"/>
                  </a:schemeClr>
                </a:solidFill>
              </a:rPr>
              <a:t>16-қосымша</a:t>
            </a:r>
          </a:p>
          <a:p>
            <a:pPr marL="0" algn="r" fontAlgn="base">
              <a:spcBef>
                <a:spcPts val="0"/>
              </a:spcBef>
              <a:buNone/>
            </a:pPr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  <a:p>
            <a:pPr algn="ctr" fontAlgn="base">
              <a:buNone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	</a:t>
            </a:r>
            <a:r>
              <a:rPr lang="ru-RU" sz="2400" b="1" dirty="0" err="1">
                <a:solidFill>
                  <a:schemeClr val="tx2">
                    <a:lumMod val="50000"/>
                  </a:schemeClr>
                </a:solidFill>
              </a:rPr>
              <a:t>Ерте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tx2">
                    <a:lumMod val="50000"/>
                  </a:schemeClr>
                </a:solidFill>
              </a:rPr>
              <a:t>жастағы балалардың психикалық дамуына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 скрининг </a:t>
            </a:r>
            <a:r>
              <a:rPr lang="ru-RU" sz="2400" b="1" dirty="0" err="1">
                <a:solidFill>
                  <a:schemeClr val="tx2">
                    <a:lumMod val="50000"/>
                  </a:schemeClr>
                </a:solidFill>
              </a:rPr>
              <a:t>жүргізу туралы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tx2">
                    <a:lumMod val="50000"/>
                  </a:schemeClr>
                </a:solidFill>
              </a:rPr>
              <a:t>ақпарат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 fontAlgn="base">
              <a:buNone/>
            </a:pPr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  <a:p>
            <a:pPr fontAlgn="base"/>
            <a:r>
              <a:rPr lang="ru-RU" sz="1800" b="1" dirty="0" err="1">
                <a:solidFill>
                  <a:schemeClr val="tx2"/>
                </a:solidFill>
              </a:rPr>
              <a:t>есту</a:t>
            </a:r>
            <a:r>
              <a:rPr lang="ru-RU" sz="1800" b="1" dirty="0">
                <a:solidFill>
                  <a:schemeClr val="tx2"/>
                </a:solidFill>
              </a:rPr>
              <a:t> </a:t>
            </a:r>
            <a:r>
              <a:rPr lang="ru-RU" sz="1800" b="1" dirty="0" err="1">
                <a:solidFill>
                  <a:schemeClr val="tx2"/>
                </a:solidFill>
              </a:rPr>
              <a:t>өткірлігі төмендеген жаңа туған нәрестелер/балалар </a:t>
            </a:r>
            <a:r>
              <a:rPr lang="ru-RU" sz="1800" b="1" dirty="0">
                <a:solidFill>
                  <a:schemeClr val="tx2"/>
                </a:solidFill>
              </a:rPr>
              <a:t>саны</a:t>
            </a:r>
          </a:p>
          <a:p>
            <a:pPr fontAlgn="base"/>
            <a:r>
              <a:rPr lang="ru-RU" sz="1800" b="1" dirty="0" err="1">
                <a:solidFill>
                  <a:schemeClr val="tx2"/>
                </a:solidFill>
              </a:rPr>
              <a:t>көру өткірлігі төмендеген жаңа туған нәрестелер/балалар </a:t>
            </a:r>
            <a:r>
              <a:rPr lang="ru-RU" sz="1800" b="1" dirty="0">
                <a:solidFill>
                  <a:schemeClr val="tx2"/>
                </a:solidFill>
              </a:rPr>
              <a:t>саны</a:t>
            </a:r>
          </a:p>
          <a:p>
            <a:pPr fontAlgn="base"/>
            <a:r>
              <a:rPr lang="ru-RU" sz="1800" b="1" dirty="0" err="1">
                <a:solidFill>
                  <a:schemeClr val="tx2"/>
                </a:solidFill>
              </a:rPr>
              <a:t>сөйлеу кемістігі</a:t>
            </a:r>
            <a:r>
              <a:rPr lang="ru-RU" sz="1800" b="1" dirty="0">
                <a:solidFill>
                  <a:schemeClr val="tx2"/>
                </a:solidFill>
              </a:rPr>
              <a:t> бар </a:t>
            </a:r>
            <a:r>
              <a:rPr lang="ru-RU" sz="1800" b="1" dirty="0" err="1">
                <a:solidFill>
                  <a:schemeClr val="tx2"/>
                </a:solidFill>
              </a:rPr>
              <a:t>жаңа туған нәрестелер</a:t>
            </a:r>
            <a:r>
              <a:rPr lang="ru-RU" sz="1800" b="1" dirty="0">
                <a:solidFill>
                  <a:schemeClr val="tx2"/>
                </a:solidFill>
              </a:rPr>
              <a:t>/</a:t>
            </a:r>
            <a:r>
              <a:rPr lang="ru-RU" sz="1800" b="1" dirty="0" err="1">
                <a:solidFill>
                  <a:schemeClr val="tx2"/>
                </a:solidFill>
              </a:rPr>
              <a:t>балалар</a:t>
            </a:r>
            <a:r>
              <a:rPr lang="ru-RU" sz="1800" b="1" dirty="0">
                <a:solidFill>
                  <a:schemeClr val="tx2"/>
                </a:solidFill>
              </a:rPr>
              <a:t> саны</a:t>
            </a:r>
          </a:p>
          <a:p>
            <a:pPr fontAlgn="base"/>
            <a:r>
              <a:rPr lang="ru-RU" sz="1800" b="1" dirty="0">
                <a:solidFill>
                  <a:schemeClr val="tx2"/>
                </a:solidFill>
              </a:rPr>
              <a:t>сколиозы бар </a:t>
            </a:r>
            <a:r>
              <a:rPr lang="ru-RU" sz="1800" b="1" dirty="0" err="1">
                <a:solidFill>
                  <a:schemeClr val="tx2"/>
                </a:solidFill>
              </a:rPr>
              <a:t>нәрестелер</a:t>
            </a:r>
            <a:r>
              <a:rPr lang="ru-RU" sz="1800" b="1" dirty="0">
                <a:solidFill>
                  <a:schemeClr val="tx2"/>
                </a:solidFill>
              </a:rPr>
              <a:t>/</a:t>
            </a:r>
            <a:r>
              <a:rPr lang="ru-RU" sz="1800" b="1" dirty="0" err="1">
                <a:solidFill>
                  <a:schemeClr val="tx2"/>
                </a:solidFill>
              </a:rPr>
              <a:t>балалар</a:t>
            </a:r>
            <a:r>
              <a:rPr lang="ru-RU" sz="1800" b="1" dirty="0">
                <a:solidFill>
                  <a:schemeClr val="tx2"/>
                </a:solidFill>
              </a:rPr>
              <a:t> саны</a:t>
            </a:r>
          </a:p>
          <a:p>
            <a:pPr fontAlgn="base"/>
            <a:r>
              <a:rPr lang="ru-RU" sz="1800" b="1" dirty="0" err="1">
                <a:solidFill>
                  <a:schemeClr val="tx2"/>
                </a:solidFill>
              </a:rPr>
              <a:t>жаңа туылған нәрестелер/дене бітімі</a:t>
            </a:r>
            <a:r>
              <a:rPr lang="ru-RU" sz="1800" b="1" dirty="0">
                <a:solidFill>
                  <a:schemeClr val="tx2"/>
                </a:solidFill>
              </a:rPr>
              <a:t> </a:t>
            </a:r>
            <a:r>
              <a:rPr lang="ru-RU" sz="1800" b="1" dirty="0" err="1">
                <a:solidFill>
                  <a:schemeClr val="tx2"/>
                </a:solidFill>
              </a:rPr>
              <a:t>бұзылған балалар</a:t>
            </a:r>
            <a:r>
              <a:rPr lang="ru-RU" sz="1800" b="1" dirty="0">
                <a:solidFill>
                  <a:schemeClr val="tx2"/>
                </a:solidFill>
              </a:rPr>
              <a:t> саны</a:t>
            </a:r>
          </a:p>
          <a:p>
            <a:pPr fontAlgn="base"/>
            <a:r>
              <a:rPr lang="ru-RU" sz="1800" b="1" dirty="0" err="1">
                <a:solidFill>
                  <a:schemeClr val="tx2"/>
                </a:solidFill>
              </a:rPr>
              <a:t>туа</a:t>
            </a:r>
            <a:r>
              <a:rPr lang="ru-RU" sz="1800" b="1" dirty="0">
                <a:solidFill>
                  <a:schemeClr val="tx2"/>
                </a:solidFill>
              </a:rPr>
              <a:t> </a:t>
            </a:r>
            <a:r>
              <a:rPr lang="ru-RU" sz="1800" b="1" dirty="0" err="1">
                <a:solidFill>
                  <a:schemeClr val="tx2"/>
                </a:solidFill>
              </a:rPr>
              <a:t>біткен</a:t>
            </a:r>
            <a:r>
              <a:rPr lang="ru-RU" sz="1800" b="1" dirty="0">
                <a:solidFill>
                  <a:schemeClr val="tx2"/>
                </a:solidFill>
              </a:rPr>
              <a:t> </a:t>
            </a:r>
            <a:r>
              <a:rPr lang="ru-RU" sz="1800" b="1" dirty="0" err="1">
                <a:solidFill>
                  <a:schemeClr val="tx2"/>
                </a:solidFill>
              </a:rPr>
              <a:t>және тұқым қуалайтын аурулары</a:t>
            </a:r>
            <a:r>
              <a:rPr lang="ru-RU" sz="1800" b="1" dirty="0">
                <a:solidFill>
                  <a:schemeClr val="tx2"/>
                </a:solidFill>
              </a:rPr>
              <a:t> бар </a:t>
            </a:r>
            <a:r>
              <a:rPr lang="ru-RU" sz="1800" b="1" dirty="0" err="1">
                <a:solidFill>
                  <a:schemeClr val="tx2"/>
                </a:solidFill>
              </a:rPr>
              <a:t>жаңа туған нәрестелер</a:t>
            </a:r>
            <a:r>
              <a:rPr lang="ru-RU" sz="1800" b="1" dirty="0">
                <a:solidFill>
                  <a:schemeClr val="tx2"/>
                </a:solidFill>
              </a:rPr>
              <a:t>/</a:t>
            </a:r>
            <a:r>
              <a:rPr lang="ru-RU" sz="1800" b="1" dirty="0" err="1">
                <a:solidFill>
                  <a:schemeClr val="tx2"/>
                </a:solidFill>
              </a:rPr>
              <a:t>балалар</a:t>
            </a:r>
            <a:r>
              <a:rPr lang="ru-RU" sz="1800" b="1" dirty="0">
                <a:solidFill>
                  <a:schemeClr val="tx2"/>
                </a:solidFill>
              </a:rPr>
              <a:t> саны</a:t>
            </a:r>
          </a:p>
          <a:p>
            <a:pPr fontAlgn="base"/>
            <a:r>
              <a:rPr lang="ru-RU" sz="1800" b="1" dirty="0" err="1">
                <a:solidFill>
                  <a:schemeClr val="tx2"/>
                </a:solidFill>
              </a:rPr>
              <a:t>жаңа туылған нәрестелер/нейропсихикалық ауытқулары </a:t>
            </a:r>
            <a:r>
              <a:rPr lang="ru-RU" sz="1800" b="1" dirty="0">
                <a:solidFill>
                  <a:schemeClr val="tx2"/>
                </a:solidFill>
              </a:rPr>
              <a:t>бар </a:t>
            </a:r>
            <a:r>
              <a:rPr lang="ru-RU" sz="1800" b="1" dirty="0" err="1">
                <a:solidFill>
                  <a:schemeClr val="tx2"/>
                </a:solidFill>
              </a:rPr>
              <a:t>балалар</a:t>
            </a:r>
            <a:r>
              <a:rPr lang="ru-RU" sz="1800" b="1" dirty="0">
                <a:solidFill>
                  <a:schemeClr val="tx2"/>
                </a:solidFill>
              </a:rPr>
              <a:t> саны</a:t>
            </a:r>
          </a:p>
          <a:p>
            <a:pPr>
              <a:buNone/>
            </a:pPr>
            <a:endParaRPr lang="ru-RU" sz="1800" b="1" dirty="0">
              <a:solidFill>
                <a:schemeClr val="tx2"/>
              </a:solidFill>
            </a:endParaRPr>
          </a:p>
          <a:p>
            <a:pPr fontAlgn="base"/>
            <a:r>
              <a:rPr lang="ru-RU" sz="1800" b="1" dirty="0" err="1">
                <a:solidFill>
                  <a:schemeClr val="tx2"/>
                </a:solidFill>
              </a:rPr>
              <a:t>ПМПК-ға жіберілген</a:t>
            </a:r>
            <a:r>
              <a:rPr lang="ru-RU" sz="1800" b="1" dirty="0">
                <a:solidFill>
                  <a:schemeClr val="tx2"/>
                </a:solidFill>
              </a:rPr>
              <a:t> </a:t>
            </a:r>
            <a:r>
              <a:rPr lang="ru-RU" sz="1800" b="1" dirty="0" err="1">
                <a:solidFill>
                  <a:schemeClr val="tx2"/>
                </a:solidFill>
              </a:rPr>
              <a:t>психофизикалық дамуы</a:t>
            </a:r>
            <a:r>
              <a:rPr lang="ru-RU" sz="1800" b="1" dirty="0">
                <a:solidFill>
                  <a:schemeClr val="tx2"/>
                </a:solidFill>
              </a:rPr>
              <a:t> </a:t>
            </a:r>
            <a:r>
              <a:rPr lang="ru-RU" sz="1800" b="1" dirty="0" err="1">
                <a:solidFill>
                  <a:schemeClr val="tx2"/>
                </a:solidFill>
              </a:rPr>
              <a:t>бұзылған балалардың үлесі, </a:t>
            </a:r>
            <a:r>
              <a:rPr lang="ru-RU" sz="1800" b="1" dirty="0">
                <a:solidFill>
                  <a:schemeClr val="tx2"/>
                </a:solidFill>
              </a:rPr>
              <a:t>%</a:t>
            </a:r>
          </a:p>
        </p:txBody>
      </p:sp>
      <p:pic>
        <p:nvPicPr>
          <p:cNvPr id="4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245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642910" y="285728"/>
            <a:ext cx="8229600" cy="5840413"/>
          </a:xfrm>
        </p:spPr>
        <p:txBody>
          <a:bodyPr>
            <a:normAutofit fontScale="92500" lnSpcReduction="20000"/>
          </a:bodyPr>
          <a:lstStyle/>
          <a:p>
            <a:pPr algn="r" fontAlgn="base">
              <a:lnSpc>
                <a:spcPct val="170000"/>
              </a:lnSpc>
              <a:buNone/>
            </a:pPr>
            <a:r>
              <a:rPr lang="ru-RU" sz="1400" b="1" dirty="0" err="1">
                <a:solidFill>
                  <a:schemeClr val="tx2">
                    <a:lumMod val="50000"/>
                  </a:schemeClr>
                </a:solidFill>
              </a:rPr>
              <a:t>Скринингті</a:t>
            </a:r>
            <a:r>
              <a:rPr lang="ru-RU" sz="14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1400" b="1" dirty="0" err="1">
                <a:solidFill>
                  <a:schemeClr val="tx2">
                    <a:lumMod val="50000"/>
                  </a:schemeClr>
                </a:solidFill>
              </a:rPr>
              <a:t>ұйымдастыру</a:t>
            </a:r>
            <a:br>
              <a:rPr lang="ru-RU" sz="1400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1400" b="1" dirty="0" err="1">
                <a:solidFill>
                  <a:schemeClr val="tx2">
                    <a:lumMod val="50000"/>
                  </a:schemeClr>
                </a:solidFill>
              </a:rPr>
              <a:t>қағидаларына</a:t>
            </a:r>
            <a:br>
              <a:rPr lang="ru-RU" sz="1400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1400" b="1" dirty="0">
                <a:solidFill>
                  <a:schemeClr val="tx2">
                    <a:lumMod val="50000"/>
                  </a:schemeClr>
                </a:solidFill>
              </a:rPr>
              <a:t>17-қосымша</a:t>
            </a:r>
          </a:p>
          <a:p>
            <a:pPr algn="ctr" fontAlgn="base">
              <a:buNone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	</a:t>
            </a:r>
            <a:r>
              <a:rPr lang="ru-RU" sz="2400" b="1" dirty="0" err="1">
                <a:solidFill>
                  <a:schemeClr val="tx2">
                    <a:lumMod val="50000"/>
                  </a:schemeClr>
                </a:solidFill>
              </a:rPr>
              <a:t>Ерте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tx2">
                    <a:lumMod val="50000"/>
                  </a:schemeClr>
                </a:solidFill>
              </a:rPr>
              <a:t>жастағы балалардың психикалық 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даму скрининг </a:t>
            </a:r>
            <a:r>
              <a:rPr lang="ru-RU" sz="2400" b="1" dirty="0" err="1">
                <a:solidFill>
                  <a:schemeClr val="tx2">
                    <a:lumMod val="50000"/>
                  </a:schemeClr>
                </a:solidFill>
              </a:rPr>
              <a:t>жүргізу кезінде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tx2">
                    <a:lumMod val="50000"/>
                  </a:schemeClr>
                </a:solidFill>
              </a:rPr>
              <a:t>анықталған психофизикалық бұзылуы 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бар </a:t>
            </a:r>
            <a:r>
              <a:rPr lang="ru-RU" sz="2400" b="1" dirty="0" err="1">
                <a:solidFill>
                  <a:schemeClr val="tx2">
                    <a:lumMod val="50000"/>
                  </a:schemeClr>
                </a:solidFill>
              </a:rPr>
              <a:t>балалар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tx2">
                    <a:lumMod val="50000"/>
                  </a:schemeClr>
                </a:solidFill>
              </a:rPr>
              <a:t>туралы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tx2">
                    <a:lumMod val="50000"/>
                  </a:schemeClr>
                </a:solidFill>
              </a:rPr>
              <a:t>ақпарат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  <a:p>
            <a:pPr algn="r" fontAlgn="base">
              <a:buNone/>
            </a:pPr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  <a:p>
            <a:pPr fontAlgn="base">
              <a:buNone/>
            </a:pPr>
            <a:endParaRPr lang="ru-RU" sz="1400" b="1" dirty="0">
              <a:solidFill>
                <a:schemeClr val="tx2">
                  <a:lumMod val="75000"/>
                </a:schemeClr>
              </a:solidFill>
            </a:endParaRPr>
          </a:p>
          <a:p>
            <a:pPr fontAlgn="base">
              <a:buNone/>
            </a:pPr>
            <a:r>
              <a:rPr lang="ru-RU" sz="1400" b="1" dirty="0">
                <a:solidFill>
                  <a:schemeClr val="tx2"/>
                </a:solidFill>
              </a:rPr>
              <a:t> </a:t>
            </a:r>
            <a:r>
              <a:rPr lang="ru-RU" sz="1400" b="1" dirty="0" err="1">
                <a:solidFill>
                  <a:schemeClr val="tx2"/>
                </a:solidFill>
              </a:rPr>
              <a:t>Есепті</a:t>
            </a:r>
            <a:r>
              <a:rPr lang="ru-RU" sz="1400" b="1" dirty="0">
                <a:solidFill>
                  <a:schemeClr val="tx2"/>
                </a:solidFill>
              </a:rPr>
              <a:t> </a:t>
            </a:r>
            <a:r>
              <a:rPr lang="ru-RU" sz="1400" b="1" dirty="0" err="1">
                <a:solidFill>
                  <a:schemeClr val="tx2"/>
                </a:solidFill>
              </a:rPr>
              <a:t>кезең </a:t>
            </a:r>
            <a:r>
              <a:rPr lang="ru-RU" sz="1400" b="1" dirty="0">
                <a:solidFill>
                  <a:schemeClr val="tx2"/>
                </a:solidFill>
              </a:rPr>
              <a:t>______20_____ </a:t>
            </a:r>
            <a:r>
              <a:rPr lang="ru-RU" sz="1400" b="1" dirty="0" err="1">
                <a:solidFill>
                  <a:schemeClr val="tx2"/>
                </a:solidFill>
              </a:rPr>
              <a:t>жыл</a:t>
            </a:r>
            <a:endParaRPr lang="ru-RU" sz="1400" b="1" dirty="0">
              <a:solidFill>
                <a:schemeClr val="tx2"/>
              </a:solidFill>
            </a:endParaRPr>
          </a:p>
          <a:p>
            <a:pPr fontAlgn="base">
              <a:buNone/>
            </a:pPr>
            <a:br>
              <a:rPr lang="ru-RU" sz="1800" dirty="0"/>
            </a:br>
            <a:r>
              <a:rPr lang="ru-RU" sz="1800" b="1" dirty="0" err="1">
                <a:solidFill>
                  <a:schemeClr val="tx2"/>
                </a:solidFill>
              </a:rPr>
              <a:t>Баланың тегі</a:t>
            </a:r>
            <a:r>
              <a:rPr lang="ru-RU" sz="1800" b="1" dirty="0">
                <a:solidFill>
                  <a:schemeClr val="tx2"/>
                </a:solidFill>
              </a:rPr>
              <a:t>, </a:t>
            </a:r>
            <a:r>
              <a:rPr lang="ru-RU" sz="1800" b="1" dirty="0" err="1">
                <a:solidFill>
                  <a:schemeClr val="tx2"/>
                </a:solidFill>
              </a:rPr>
              <a:t>аты</a:t>
            </a:r>
            <a:r>
              <a:rPr lang="ru-RU" sz="1800" b="1" dirty="0">
                <a:solidFill>
                  <a:schemeClr val="tx2"/>
                </a:solidFill>
              </a:rPr>
              <a:t>, </a:t>
            </a:r>
            <a:r>
              <a:rPr lang="ru-RU" sz="1800" b="1" dirty="0" err="1">
                <a:solidFill>
                  <a:schemeClr val="tx2"/>
                </a:solidFill>
              </a:rPr>
              <a:t>әкесінің аты</a:t>
            </a:r>
            <a:r>
              <a:rPr lang="ru-RU" sz="1800" b="1" dirty="0">
                <a:solidFill>
                  <a:schemeClr val="tx2"/>
                </a:solidFill>
              </a:rPr>
              <a:t> (бар </a:t>
            </a:r>
            <a:r>
              <a:rPr lang="ru-RU" sz="1800" b="1" dirty="0" err="1">
                <a:solidFill>
                  <a:schemeClr val="tx2"/>
                </a:solidFill>
              </a:rPr>
              <a:t>болса</a:t>
            </a:r>
            <a:r>
              <a:rPr lang="ru-RU" sz="1800" b="1" dirty="0">
                <a:solidFill>
                  <a:schemeClr val="tx2"/>
                </a:solidFill>
              </a:rPr>
              <a:t>)</a:t>
            </a:r>
          </a:p>
          <a:p>
            <a:pPr fontAlgn="base"/>
            <a:r>
              <a:rPr lang="ru-RU" sz="1800" b="1" dirty="0" err="1">
                <a:solidFill>
                  <a:schemeClr val="tx2"/>
                </a:solidFill>
              </a:rPr>
              <a:t>Жасы</a:t>
            </a:r>
            <a:endParaRPr lang="ru-RU" sz="1800" b="1" dirty="0">
              <a:solidFill>
                <a:schemeClr val="tx2"/>
              </a:solidFill>
            </a:endParaRPr>
          </a:p>
          <a:p>
            <a:pPr fontAlgn="base"/>
            <a:r>
              <a:rPr lang="ru-RU" sz="1800" b="1" dirty="0" err="1">
                <a:solidFill>
                  <a:schemeClr val="tx2"/>
                </a:solidFill>
              </a:rPr>
              <a:t>Мекенжайы</a:t>
            </a:r>
            <a:endParaRPr lang="ru-RU" sz="1800" b="1" dirty="0">
              <a:solidFill>
                <a:schemeClr val="tx2"/>
              </a:solidFill>
            </a:endParaRPr>
          </a:p>
          <a:p>
            <a:pPr fontAlgn="base"/>
            <a:r>
              <a:rPr lang="ru-RU" sz="1800" b="1" dirty="0">
                <a:solidFill>
                  <a:schemeClr val="tx2"/>
                </a:solidFill>
              </a:rPr>
              <a:t>Диагноз</a:t>
            </a:r>
          </a:p>
          <a:p>
            <a:pPr fontAlgn="base"/>
            <a:r>
              <a:rPr lang="ru-RU" sz="1800" b="1" dirty="0" err="1">
                <a:solidFill>
                  <a:schemeClr val="tx2"/>
                </a:solidFill>
              </a:rPr>
              <a:t>Жіберілген</a:t>
            </a:r>
            <a:r>
              <a:rPr lang="ru-RU" sz="1800" b="1" dirty="0">
                <a:solidFill>
                  <a:schemeClr val="tx2"/>
                </a:solidFill>
              </a:rPr>
              <a:t> </a:t>
            </a:r>
            <a:r>
              <a:rPr lang="ru-RU" sz="1800" b="1" dirty="0" err="1">
                <a:solidFill>
                  <a:schemeClr val="tx2"/>
                </a:solidFill>
              </a:rPr>
              <a:t>күні</a:t>
            </a:r>
            <a:endParaRPr lang="ru-RU" sz="1800" b="1" dirty="0">
              <a:solidFill>
                <a:schemeClr val="tx2"/>
              </a:solidFill>
            </a:endParaRPr>
          </a:p>
          <a:p>
            <a:pPr fontAlgn="base"/>
            <a:r>
              <a:rPr lang="ru-RU" sz="1800" b="1" dirty="0" err="1">
                <a:solidFill>
                  <a:schemeClr val="tx2"/>
                </a:solidFill>
              </a:rPr>
              <a:t>Психологиялық-медициналық-педагогикалық консультацияға қарау күні</a:t>
            </a:r>
            <a:r>
              <a:rPr lang="ru-RU" sz="1800" b="1" dirty="0">
                <a:solidFill>
                  <a:schemeClr val="tx2"/>
                </a:solidFill>
              </a:rPr>
              <a:t> </a:t>
            </a:r>
          </a:p>
          <a:p>
            <a:pPr fontAlgn="base"/>
            <a:r>
              <a:rPr lang="ru-RU" sz="1800" b="1" dirty="0" err="1">
                <a:solidFill>
                  <a:schemeClr val="tx2"/>
                </a:solidFill>
              </a:rPr>
              <a:t>Балалардың жалпы</a:t>
            </a:r>
            <a:r>
              <a:rPr lang="ru-RU" sz="1800" b="1" dirty="0">
                <a:solidFill>
                  <a:schemeClr val="tx2"/>
                </a:solidFill>
              </a:rPr>
              <a:t> саны, </a:t>
            </a:r>
            <a:r>
              <a:rPr lang="ru-RU" sz="1800" b="1" dirty="0" err="1">
                <a:solidFill>
                  <a:schemeClr val="tx2"/>
                </a:solidFill>
              </a:rPr>
              <a:t>барлығы </a:t>
            </a:r>
            <a:r>
              <a:rPr lang="ru-RU" sz="1800" b="1" dirty="0">
                <a:solidFill>
                  <a:schemeClr val="tx2"/>
                </a:solidFill>
              </a:rPr>
              <a:t>-</a:t>
            </a:r>
          </a:p>
          <a:p>
            <a:pPr>
              <a:buNone/>
            </a:pPr>
            <a:br>
              <a:rPr lang="ru-RU" sz="1800" b="1" dirty="0">
                <a:solidFill>
                  <a:schemeClr val="tx2">
                    <a:lumMod val="75000"/>
                  </a:schemeClr>
                </a:solidFill>
              </a:rPr>
            </a:br>
            <a:br>
              <a:rPr lang="ru-RU" sz="1400" dirty="0">
                <a:solidFill>
                  <a:schemeClr val="tx2">
                    <a:lumMod val="75000"/>
                  </a:schemeClr>
                </a:solidFill>
              </a:rPr>
            </a:br>
            <a:br>
              <a:rPr lang="ru-RU" sz="1400" dirty="0"/>
            </a:br>
            <a:br>
              <a:rPr lang="ru-RU" sz="1400" dirty="0"/>
            </a:br>
            <a:br>
              <a:rPr lang="ru-RU" sz="1400" dirty="0"/>
            </a:br>
            <a:endParaRPr lang="ru-RU" sz="1400" dirty="0"/>
          </a:p>
        </p:txBody>
      </p:sp>
      <p:pic>
        <p:nvPicPr>
          <p:cNvPr id="4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1236</Words>
  <Application>Microsoft Office PowerPoint</Application>
  <PresentationFormat>Экран (4:3)</PresentationFormat>
  <Paragraphs>115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Wingdings</vt:lpstr>
      <vt:lpstr>Тема Office</vt:lpstr>
      <vt:lpstr>  ПМПК-нің білім беру, денсаулық сақтау және әлеуметтік қорғау жүйелерінің ведомствоаралық өзара іс-қимылындағы рөлі  </vt:lpstr>
      <vt:lpstr>Презентация PowerPoint</vt:lpstr>
      <vt:lpstr>ПМПК-тің қызмет бағыты</vt:lpstr>
      <vt:lpstr>Презентация PowerPoint</vt:lpstr>
      <vt:lpstr>  Мүмкіндігі шектеулі балаларға қолдау көрсету кезінде ведомствоаралық өзара іс-қимыл жасау тәртібі  </vt:lpstr>
      <vt:lpstr>Ведомствоаралық өзара іс-қимыл нысандары:</vt:lpstr>
      <vt:lpstr>Скринингті ұйымдастыру қағидаларын бекіту туралы Қазақстан Республикасы Денсаулық сақтау министрінің 2010 жылғы 9 қыркүйектегі № 704 Бұйрығы. Қазақстан Республикасы Әділет министрлігінде 2010 жылғы 15 қыркүйекте Нормативтік құқықтық кесімдерді мемлекеттік тіркеудің тізіліміне N 6490 болып енгізілді. </vt:lpstr>
      <vt:lpstr>Презентация PowerPoint</vt:lpstr>
      <vt:lpstr>Презентация PowerPoint</vt:lpstr>
      <vt:lpstr>Презентация PowerPoint</vt:lpstr>
      <vt:lpstr>Презентация PowerPoint</vt:lpstr>
      <vt:lpstr>ПМПК-ің әлеуметтік қорғау жүйесімен өзара іс-қимылы</vt:lpstr>
      <vt:lpstr>Презентация PowerPoint</vt:lpstr>
      <vt:lpstr>Презентация PowerPoint</vt:lpstr>
      <vt:lpstr>Назарларыңызға рақмет!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Роль ПМПК в межведомственном взаимодействии  систем образования, здравоохранения и социальной защиты</dc:title>
  <dc:creator>USER</dc:creator>
  <cp:lastModifiedBy>Пользователь</cp:lastModifiedBy>
  <cp:revision>76</cp:revision>
  <dcterms:created xsi:type="dcterms:W3CDTF">2023-08-15T04:12:00Z</dcterms:created>
  <dcterms:modified xsi:type="dcterms:W3CDTF">2026-03-26T06:30:23Z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27E619AD2BC64F10AD03FDE23CF05728</vt:lpwstr>
  </property>
  <property fmtid="{D5CDD505-2E9C-101B-9397-08002B2CF9AE}" pid="3" name="KSOProductBuildVer">
    <vt:lpwstr>1049-11.2.0.11537</vt:lpwstr>
  </property>
</Properties>
</file>